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9" r:id="rId4"/>
    <p:sldId id="260" r:id="rId5"/>
    <p:sldId id="261" r:id="rId6"/>
    <p:sldId id="262" r:id="rId7"/>
    <p:sldId id="265" r:id="rId8"/>
    <p:sldId id="268" r:id="rId9"/>
    <p:sldId id="282" r:id="rId10"/>
    <p:sldId id="272" r:id="rId11"/>
    <p:sldId id="283" r:id="rId12"/>
    <p:sldId id="273" r:id="rId13"/>
    <p:sldId id="274" r:id="rId14"/>
    <p:sldId id="275" r:id="rId15"/>
    <p:sldId id="276" r:id="rId16"/>
    <p:sldId id="278" r:id="rId17"/>
    <p:sldId id="277" r:id="rId18"/>
    <p:sldId id="279"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rc" lastIdx="5" clrIdx="0"/>
  <p:cmAuthor id="1" name="Dovi" initials="D"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194A5"/>
    <a:srgbClr val="39818F"/>
    <a:srgbClr val="47A1B3"/>
    <a:srgbClr val="3490A6"/>
    <a:srgbClr val="34A6A1"/>
    <a:srgbClr val="F7B047"/>
    <a:srgbClr val="F68426"/>
    <a:srgbClr val="ECA902"/>
    <a:srgbClr val="339966"/>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802" autoAdjust="0"/>
    <p:restoredTop sz="94660"/>
  </p:normalViewPr>
  <p:slideViewPr>
    <p:cSldViewPr>
      <p:cViewPr>
        <p:scale>
          <a:sx n="80" d="100"/>
          <a:sy n="80" d="100"/>
        </p:scale>
        <p:origin x="-612" y="-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5283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665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50016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80330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41123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192862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83959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0839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54120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356011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30-05-2013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299565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14BE-FEB0-4772-B671-A5ED69CE1B0D}" type="datetimeFigureOut">
              <a:rPr lang="es-CL" smtClean="0"/>
              <a:pPr/>
              <a:t>30-05-2013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F7F0-D864-4D1F-9C06-B4C39C73B53B}" type="slidenum">
              <a:rPr lang="es-CL" smtClean="0"/>
              <a:pPr/>
              <a:t>‹#›</a:t>
            </a:fld>
            <a:endParaRPr lang="es-CL"/>
          </a:p>
        </p:txBody>
      </p:sp>
    </p:spTree>
    <p:extLst>
      <p:ext uri="{BB962C8B-B14F-4D97-AF65-F5344CB8AC3E}">
        <p14:creationId xmlns:p14="http://schemas.microsoft.com/office/powerpoint/2010/main" xmlns="" val="7645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jpeg"/><Relationship Id="rId7" Type="http://schemas.openxmlformats.org/officeDocument/2006/relationships/image" Target="../media/image31.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jpeg"/><Relationship Id="rId4" Type="http://schemas.openxmlformats.org/officeDocument/2006/relationships/image" Target="../media/image28.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1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18.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ortada gral.png"/>
          <p:cNvPicPr>
            <a:picLocks noChangeAspect="1"/>
          </p:cNvPicPr>
          <p:nvPr/>
        </p:nvPicPr>
        <p:blipFill>
          <a:blip r:embed="rId2" cstate="print"/>
          <a:stretch>
            <a:fillRect/>
          </a:stretch>
        </p:blipFill>
        <p:spPr>
          <a:xfrm>
            <a:off x="3166" y="0"/>
            <a:ext cx="9137667" cy="6858000"/>
          </a:xfrm>
          <a:prstGeom prst="rect">
            <a:avLst/>
          </a:prstGeom>
        </p:spPr>
      </p:pic>
      <p:sp>
        <p:nvSpPr>
          <p:cNvPr id="5" name="2 Subtítulo"/>
          <p:cNvSpPr txBox="1">
            <a:spLocks/>
          </p:cNvSpPr>
          <p:nvPr/>
        </p:nvSpPr>
        <p:spPr>
          <a:xfrm>
            <a:off x="4644008" y="1700808"/>
            <a:ext cx="3600400" cy="576064"/>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CL" sz="2400" b="1" i="0" u="none" strike="noStrike" kern="1200" cap="none" spc="0" normalizeH="0" baseline="0" noProof="0" dirty="0" err="1" smtClean="0">
                <a:ln>
                  <a:noFill/>
                </a:ln>
                <a:solidFill>
                  <a:schemeClr val="bg1"/>
                </a:solidFill>
                <a:effectLst/>
                <a:uLnTx/>
                <a:uFillTx/>
                <a:latin typeface="+mj-lt"/>
                <a:ea typeface="+mn-ea"/>
                <a:cs typeface="+mn-cs"/>
              </a:rPr>
              <a:t>Water</a:t>
            </a:r>
            <a:r>
              <a:rPr kumimoji="0" lang="es-CL" sz="2400" b="1" i="0" u="none" strike="noStrike" kern="1200" cap="none" spc="0" normalizeH="0" baseline="0" noProof="0" dirty="0" smtClean="0">
                <a:ln>
                  <a:noFill/>
                </a:ln>
                <a:solidFill>
                  <a:schemeClr val="bg1"/>
                </a:solidFill>
                <a:effectLst/>
                <a:uLnTx/>
                <a:uFillTx/>
                <a:latin typeface="+mj-lt"/>
                <a:ea typeface="+mn-ea"/>
                <a:cs typeface="+mn-cs"/>
              </a:rPr>
              <a:t> </a:t>
            </a:r>
            <a:r>
              <a:rPr kumimoji="0" lang="es-CL" sz="2400" b="1" i="0" u="none" strike="noStrike" kern="1200" cap="none" spc="0" normalizeH="0" baseline="0" noProof="0" dirty="0" err="1" smtClean="0">
                <a:ln>
                  <a:noFill/>
                </a:ln>
                <a:solidFill>
                  <a:schemeClr val="bg1"/>
                </a:solidFill>
                <a:effectLst/>
                <a:uLnTx/>
                <a:uFillTx/>
                <a:latin typeface="+mj-lt"/>
                <a:ea typeface="+mn-ea"/>
                <a:cs typeface="+mn-cs"/>
              </a:rPr>
              <a:t>Quality</a:t>
            </a:r>
            <a:endParaRPr kumimoji="0" lang="es-CL" sz="2400" b="1" i="0" u="none" strike="noStrike" kern="1200" cap="none" spc="0" normalizeH="0" baseline="0" noProof="0" dirty="0" smtClean="0">
              <a:ln>
                <a:noFill/>
              </a:ln>
              <a:solidFill>
                <a:schemeClr val="bg1"/>
              </a:solidFill>
              <a:effectLst/>
              <a:uLnTx/>
              <a:uFillTx/>
              <a:latin typeface="+mj-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_tradnl" sz="2400" b="0" i="0" u="none" strike="noStrike" kern="1200" cap="none" spc="0" normalizeH="0" baseline="30000" noProof="0" dirty="0">
              <a:ln>
                <a:noFill/>
              </a:ln>
              <a:solidFill>
                <a:schemeClr val="bg1"/>
              </a:solidFill>
              <a:effectLst/>
              <a:uLnTx/>
              <a:uFillTx/>
              <a:latin typeface="Frutiger 55 Roman" pitchFamily="34" charset="0"/>
              <a:ea typeface="+mn-ea"/>
              <a:cs typeface="+mn-cs"/>
            </a:endParaRPr>
          </a:p>
        </p:txBody>
      </p:sp>
      <p:sp>
        <p:nvSpPr>
          <p:cNvPr id="6" name="5 CuadroTexto"/>
          <p:cNvSpPr txBox="1"/>
          <p:nvPr/>
        </p:nvSpPr>
        <p:spPr>
          <a:xfrm>
            <a:off x="4932040" y="2132856"/>
            <a:ext cx="3240360" cy="646331"/>
          </a:xfrm>
          <a:prstGeom prst="rect">
            <a:avLst/>
          </a:prstGeom>
          <a:noFill/>
        </p:spPr>
        <p:txBody>
          <a:bodyPr wrap="square" rtlCol="0">
            <a:spAutoFit/>
          </a:bodyPr>
          <a:lstStyle/>
          <a:p>
            <a:r>
              <a:rPr lang="en-US" sz="1200" dirty="0" smtClean="0">
                <a:solidFill>
                  <a:srgbClr val="FFFF66"/>
                </a:solidFill>
              </a:rPr>
              <a:t>Measuring and comparing the turbidity of different water sources. </a:t>
            </a:r>
            <a:endParaRPr lang="es-CL" sz="1200" dirty="0" smtClean="0">
              <a:solidFill>
                <a:srgbClr val="FFFF66"/>
              </a:solidFill>
            </a:endParaRPr>
          </a:p>
          <a:p>
            <a:endParaRPr lang="es-CL" sz="1200" dirty="0" smtClean="0">
              <a:solidFill>
                <a:srgbClr val="FFFF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11 CuadroTexto"/>
          <p:cNvSpPr txBox="1"/>
          <p:nvPr/>
        </p:nvSpPr>
        <p:spPr>
          <a:xfrm>
            <a:off x="1464855" y="2348880"/>
            <a:ext cx="6851561" cy="2092881"/>
          </a:xfrm>
          <a:prstGeom prst="rect">
            <a:avLst/>
          </a:prstGeom>
          <a:noFill/>
        </p:spPr>
        <p:txBody>
          <a:bodyPr wrap="square" rtlCol="0">
            <a:spAutoFit/>
          </a:bodyPr>
          <a:lstStyle/>
          <a:p>
            <a:pPr lvl="0"/>
            <a:r>
              <a:rPr lang="en-US" sz="1400" dirty="0" smtClean="0"/>
              <a:t>First, calibrate the turbidity sensor introducing the </a:t>
            </a:r>
            <a:r>
              <a:rPr lang="en-US" sz="1400" dirty="0" err="1" smtClean="0"/>
              <a:t>cuvette</a:t>
            </a:r>
            <a:r>
              <a:rPr lang="en-US" sz="1400" dirty="0" smtClean="0"/>
              <a:t> full of drinking water into the sensor. Then, press and hold the turbidity key for 3 seconds until a long beep is heard. </a:t>
            </a:r>
          </a:p>
          <a:p>
            <a:pPr lvl="0"/>
            <a:endParaRPr lang="en-US" sz="1400" dirty="0" smtClean="0"/>
          </a:p>
          <a:p>
            <a:pPr lvl="0"/>
            <a:r>
              <a:rPr lang="en-US" sz="1400" dirty="0" smtClean="0"/>
              <a:t>Select different natural water sources, such as ponds, lagoons or lakes around your local environment.</a:t>
            </a:r>
          </a:p>
          <a:p>
            <a:pPr lvl="0"/>
            <a:endParaRPr lang="en-US" sz="1400" dirty="0" smtClean="0"/>
          </a:p>
          <a:p>
            <a:pPr lvl="0"/>
            <a:r>
              <a:rPr lang="en-US" sz="1400" dirty="0" smtClean="0"/>
              <a:t>Take a few ml. water samples from every site, including artificial water sources – i.e. artificial lagoons - and drinking water. Label them and note observations about the appearance of water.   </a:t>
            </a:r>
            <a:endParaRPr lang="es-CL" sz="1400" dirty="0"/>
          </a:p>
        </p:txBody>
      </p:sp>
      <p:pic>
        <p:nvPicPr>
          <p:cNvPr id="11"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17898" y="2348880"/>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3"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17898" y="2996952"/>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6"/>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117898" y="3645024"/>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15" name="14 Imagen" descr="aguaturbia.jpg"/>
          <p:cNvPicPr>
            <a:picLocks noChangeAspect="1"/>
          </p:cNvPicPr>
          <p:nvPr/>
        </p:nvPicPr>
        <p:blipFill>
          <a:blip r:embed="rId6" cstate="print"/>
          <a:stretch>
            <a:fillRect/>
          </a:stretch>
        </p:blipFill>
        <p:spPr>
          <a:xfrm>
            <a:off x="2051720" y="4509120"/>
            <a:ext cx="5256584" cy="2036839"/>
          </a:xfrm>
          <a:prstGeom prst="rect">
            <a:avLst/>
          </a:prstGeom>
        </p:spPr>
      </p:pic>
    </p:spTree>
    <p:extLst>
      <p:ext uri="{BB962C8B-B14F-4D97-AF65-F5344CB8AC3E}">
        <p14:creationId xmlns:p14="http://schemas.microsoft.com/office/powerpoint/2010/main" xmlns="" val="1440669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Experiment</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2" name="11 CuadroTexto"/>
          <p:cNvSpPr txBox="1"/>
          <p:nvPr/>
        </p:nvSpPr>
        <p:spPr>
          <a:xfrm>
            <a:off x="1536863" y="2636912"/>
            <a:ext cx="6347505" cy="1846659"/>
          </a:xfrm>
          <a:prstGeom prst="rect">
            <a:avLst/>
          </a:prstGeom>
          <a:noFill/>
        </p:spPr>
        <p:txBody>
          <a:bodyPr wrap="square" rtlCol="0">
            <a:spAutoFit/>
          </a:bodyPr>
          <a:lstStyle/>
          <a:p>
            <a:pPr lvl="0"/>
            <a:r>
              <a:rPr lang="en-US" sz="1600" dirty="0" smtClean="0"/>
              <a:t>Fill the </a:t>
            </a:r>
            <a:r>
              <a:rPr lang="en-US" sz="1600" dirty="0" err="1" smtClean="0"/>
              <a:t>cuvette</a:t>
            </a:r>
            <a:r>
              <a:rPr lang="en-US" sz="1600" dirty="0" smtClean="0"/>
              <a:t> to a 75% volume with the samples and measure the turbidity, being sure the </a:t>
            </a:r>
            <a:r>
              <a:rPr lang="en-US" sz="1600" dirty="0" err="1" smtClean="0"/>
              <a:t>cuvette</a:t>
            </a:r>
            <a:r>
              <a:rPr lang="en-US" sz="1600" dirty="0" smtClean="0"/>
              <a:t> is dry outside. </a:t>
            </a:r>
          </a:p>
          <a:p>
            <a:pPr lvl="0"/>
            <a:endParaRPr lang="en-US" sz="1600" dirty="0" smtClean="0"/>
          </a:p>
          <a:p>
            <a:pPr lvl="0"/>
            <a:r>
              <a:rPr lang="en-US" sz="1600" dirty="0" smtClean="0"/>
              <a:t>Under proper conditions, you could measure directly in the field, following the previous suggestions.   </a:t>
            </a:r>
          </a:p>
          <a:p>
            <a:pPr lvl="0"/>
            <a:endParaRPr lang="es-CL" sz="1600" dirty="0"/>
          </a:p>
          <a:p>
            <a:endParaRPr lang="es-CL" dirty="0"/>
          </a:p>
        </p:txBody>
      </p:sp>
      <p:pic>
        <p:nvPicPr>
          <p:cNvPr id="17"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89906" y="2663577"/>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1026" name="Picture 2"/>
          <p:cNvPicPr>
            <a:picLocks noChangeAspect="1" noChangeArrowheads="1"/>
          </p:cNvPicPr>
          <p:nvPr/>
        </p:nvPicPr>
        <p:blipFill>
          <a:blip r:embed="rId3" cstate="print"/>
          <a:srcRect/>
          <a:stretch>
            <a:fillRect/>
          </a:stretch>
        </p:blipFill>
        <p:spPr bwMode="auto">
          <a:xfrm>
            <a:off x="1151806" y="3383657"/>
            <a:ext cx="323850" cy="333375"/>
          </a:xfrm>
          <a:prstGeom prst="rect">
            <a:avLst/>
          </a:prstGeom>
          <a:noFill/>
          <a:ln w="9525">
            <a:noFill/>
            <a:miter lim="800000"/>
            <a:headEnd/>
            <a:tailEnd/>
          </a:ln>
        </p:spPr>
      </p:pic>
    </p:spTree>
    <p:extLst>
      <p:ext uri="{BB962C8B-B14F-4D97-AF65-F5344CB8AC3E}">
        <p14:creationId xmlns:p14="http://schemas.microsoft.com/office/powerpoint/2010/main" xmlns="" val="1440669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CuadroTexto"/>
          <p:cNvSpPr txBox="1"/>
          <p:nvPr/>
        </p:nvSpPr>
        <p:spPr>
          <a:xfrm>
            <a:off x="1691680" y="2746663"/>
            <a:ext cx="6192688" cy="2554545"/>
          </a:xfrm>
          <a:prstGeom prst="rect">
            <a:avLst/>
          </a:prstGeom>
          <a:noFill/>
        </p:spPr>
        <p:txBody>
          <a:bodyPr wrap="square" rtlCol="0">
            <a:spAutoFit/>
          </a:bodyPr>
          <a:lstStyle/>
          <a:p>
            <a:r>
              <a:rPr lang="en-US" sz="1600" dirty="0"/>
              <a:t>Select a bar </a:t>
            </a:r>
            <a:r>
              <a:rPr lang="en-US" sz="1600" dirty="0" smtClean="0"/>
              <a:t>graph              </a:t>
            </a:r>
            <a:r>
              <a:rPr lang="es-CL" sz="1600" dirty="0" smtClean="0"/>
              <a:t> </a:t>
            </a:r>
            <a:r>
              <a:rPr lang="en-US" sz="1600" dirty="0"/>
              <a:t>from the </a:t>
            </a:r>
            <a:r>
              <a:rPr lang="en-US" sz="1600" dirty="0" err="1"/>
              <a:t>GlobiLab</a:t>
            </a:r>
            <a:r>
              <a:rPr lang="en-US" sz="1600" dirty="0"/>
              <a:t> menu to show the experiment results. </a:t>
            </a:r>
            <a:endParaRPr lang="en-US" sz="1600" dirty="0" smtClean="0"/>
          </a:p>
          <a:p>
            <a:endParaRPr lang="en-US" sz="1600" dirty="0" smtClean="0"/>
          </a:p>
          <a:p>
            <a:r>
              <a:rPr lang="en-US" sz="1600" dirty="0" smtClean="0"/>
              <a:t>Then</a:t>
            </a:r>
            <a:r>
              <a:rPr lang="en-US" sz="1600" dirty="0"/>
              <a:t>, </a:t>
            </a:r>
            <a:r>
              <a:rPr lang="en-US" sz="1600" dirty="0" smtClean="0"/>
              <a:t>label the bars indicating the name or zone where the samples were taken. Use the            tool from the </a:t>
            </a:r>
            <a:r>
              <a:rPr lang="en-US" sz="1600" dirty="0" err="1" smtClean="0"/>
              <a:t>GlobiLab</a:t>
            </a:r>
            <a:r>
              <a:rPr lang="en-US" sz="1600" dirty="0" smtClean="0"/>
              <a:t> software.  </a:t>
            </a:r>
          </a:p>
          <a:p>
            <a:endParaRPr lang="en-US" sz="1600" dirty="0" smtClean="0"/>
          </a:p>
          <a:p>
            <a:pPr lvl="0"/>
            <a:r>
              <a:rPr lang="en-US" sz="1600" dirty="0" smtClean="0"/>
              <a:t> </a:t>
            </a:r>
          </a:p>
          <a:p>
            <a:pPr lvl="0"/>
            <a:r>
              <a:rPr lang="en-US" sz="1600" dirty="0" smtClean="0"/>
              <a:t>Observe </a:t>
            </a:r>
            <a:r>
              <a:rPr lang="en-US" sz="1600" dirty="0"/>
              <a:t>the table data clicking on  </a:t>
            </a:r>
            <a:r>
              <a:rPr lang="en-US" sz="1600" dirty="0" smtClean="0"/>
              <a:t>            , if you wanted to know precisely the close values between two or more samples. </a:t>
            </a:r>
            <a:endParaRPr lang="es-CL" sz="1600" dirty="0"/>
          </a:p>
          <a:p>
            <a:endParaRPr lang="es-CL" sz="1600" dirty="0"/>
          </a:p>
        </p:txBody>
      </p:sp>
      <p:pic>
        <p:nvPicPr>
          <p:cNvPr id="3" name="2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347864" y="2708920"/>
            <a:ext cx="514350" cy="352425"/>
          </a:xfrm>
          <a:prstGeom prst="rect">
            <a:avLst/>
          </a:prstGeom>
        </p:spPr>
      </p:pic>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491880" y="3717032"/>
            <a:ext cx="371475" cy="352425"/>
          </a:xfrm>
          <a:prstGeom prst="rect">
            <a:avLst/>
          </a:prstGeom>
        </p:spPr>
      </p:pic>
      <p:pic>
        <p:nvPicPr>
          <p:cNvPr id="10" name="9 Imagen"/>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662289" y="4437112"/>
            <a:ext cx="485775" cy="342900"/>
          </a:xfrm>
          <a:prstGeom prst="rect">
            <a:avLst/>
          </a:prstGeom>
        </p:spPr>
      </p:pic>
      <p:pic>
        <p:nvPicPr>
          <p:cNvPr id="19"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333922" y="2780928"/>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 name="Picture 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333922" y="3522754"/>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333922" y="4511402"/>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28" name="2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1311205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1" y="4941168"/>
            <a:ext cx="6267450" cy="432048"/>
          </a:xfrm>
          <a:prstGeom prst="rect">
            <a:avLst/>
          </a:prstGeom>
        </p:spPr>
      </p:pic>
      <p:pic>
        <p:nvPicPr>
          <p:cNvPr id="2" name="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6" y="4869159"/>
            <a:ext cx="504825" cy="447675"/>
          </a:xfrm>
          <a:prstGeom prst="rect">
            <a:avLst/>
          </a:prstGeom>
        </p:spPr>
      </p:pic>
      <p:sp>
        <p:nvSpPr>
          <p:cNvPr id="8"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1" name="10 CuadroTexto"/>
          <p:cNvSpPr txBox="1"/>
          <p:nvPr/>
        </p:nvSpPr>
        <p:spPr>
          <a:xfrm>
            <a:off x="1835698" y="5013176"/>
            <a:ext cx="5729266" cy="307777"/>
          </a:xfrm>
          <a:prstGeom prst="rect">
            <a:avLst/>
          </a:prstGeom>
          <a:noFill/>
        </p:spPr>
        <p:txBody>
          <a:bodyPr wrap="square" rtlCol="0">
            <a:spAutoFit/>
          </a:bodyPr>
          <a:lstStyle/>
          <a:p>
            <a:r>
              <a:rPr lang="en-US" sz="1400" b="1" dirty="0" smtClean="0"/>
              <a:t>Were your expectations and your initial hypothesis fulfilled? </a:t>
            </a:r>
            <a:r>
              <a:rPr lang="en-US" sz="1400" b="1" dirty="0"/>
              <a:t>Explain.</a:t>
            </a:r>
            <a:endParaRPr lang="es-CL" sz="1400"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1" y="2708921"/>
            <a:ext cx="6267450" cy="576063"/>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6" y="2636912"/>
            <a:ext cx="504825" cy="447675"/>
          </a:xfrm>
          <a:prstGeom prst="rect">
            <a:avLst/>
          </a:prstGeom>
        </p:spPr>
      </p:pic>
      <p:sp>
        <p:nvSpPr>
          <p:cNvPr id="14" name="13 CuadroTexto"/>
          <p:cNvSpPr txBox="1"/>
          <p:nvPr/>
        </p:nvSpPr>
        <p:spPr>
          <a:xfrm>
            <a:off x="1834651" y="2708920"/>
            <a:ext cx="6049717" cy="523220"/>
          </a:xfrm>
          <a:prstGeom prst="rect">
            <a:avLst/>
          </a:prstGeom>
          <a:noFill/>
        </p:spPr>
        <p:txBody>
          <a:bodyPr wrap="square" rtlCol="0">
            <a:spAutoFit/>
          </a:bodyPr>
          <a:lstStyle/>
          <a:p>
            <a:r>
              <a:rPr lang="en-US" sz="1400" b="1" dirty="0" smtClean="0"/>
              <a:t>Do you think there a correlation between the appearance of samples and the objective measurements of turbidity?</a:t>
            </a:r>
            <a:endParaRPr lang="es-CL" sz="1400" dirty="0"/>
          </a:p>
        </p:txBody>
      </p:sp>
      <p:pic>
        <p:nvPicPr>
          <p:cNvPr id="15" name="14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7960" y="3520753"/>
            <a:ext cx="6267450" cy="412303"/>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9775" y="3448745"/>
            <a:ext cx="504825" cy="447675"/>
          </a:xfrm>
          <a:prstGeom prst="rect">
            <a:avLst/>
          </a:prstGeom>
        </p:spPr>
      </p:pic>
      <p:sp>
        <p:nvSpPr>
          <p:cNvPr id="17" name="16 CuadroTexto"/>
          <p:cNvSpPr txBox="1"/>
          <p:nvPr/>
        </p:nvSpPr>
        <p:spPr>
          <a:xfrm>
            <a:off x="1835696" y="3573016"/>
            <a:ext cx="6120680" cy="307777"/>
          </a:xfrm>
          <a:prstGeom prst="rect">
            <a:avLst/>
          </a:prstGeom>
          <a:noFill/>
        </p:spPr>
        <p:txBody>
          <a:bodyPr wrap="square" rtlCol="0">
            <a:spAutoFit/>
          </a:bodyPr>
          <a:lstStyle/>
          <a:p>
            <a:r>
              <a:rPr lang="en-US" sz="1400" b="1" dirty="0" smtClean="0"/>
              <a:t>Which  water samples showed either </a:t>
            </a:r>
            <a:r>
              <a:rPr lang="en-US" sz="1400" b="1" dirty="0"/>
              <a:t>minimum </a:t>
            </a:r>
            <a:r>
              <a:rPr lang="en-US" sz="1400" b="1" dirty="0" smtClean="0"/>
              <a:t>or </a:t>
            </a:r>
            <a:r>
              <a:rPr lang="en-US" sz="1400" b="1" dirty="0"/>
              <a:t>maximum </a:t>
            </a:r>
            <a:r>
              <a:rPr lang="en-US" sz="1400" b="1" dirty="0" smtClean="0"/>
              <a:t>values of turbidity? </a:t>
            </a:r>
            <a:endParaRPr lang="es-CL" sz="1400" dirty="0"/>
          </a:p>
        </p:txBody>
      </p:sp>
      <p:pic>
        <p:nvPicPr>
          <p:cNvPr id="18" name="1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9672" y="4149079"/>
            <a:ext cx="6267450" cy="576065"/>
          </a:xfrm>
          <a:prstGeom prst="rect">
            <a:avLst/>
          </a:prstGeom>
        </p:spPr>
      </p:pic>
      <p:pic>
        <p:nvPicPr>
          <p:cNvPr id="19" name="18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48679" y="4077072"/>
            <a:ext cx="504825" cy="447675"/>
          </a:xfrm>
          <a:prstGeom prst="rect">
            <a:avLst/>
          </a:prstGeom>
        </p:spPr>
      </p:pic>
      <p:sp>
        <p:nvSpPr>
          <p:cNvPr id="20" name="19 CuadroTexto"/>
          <p:cNvSpPr txBox="1"/>
          <p:nvPr/>
        </p:nvSpPr>
        <p:spPr>
          <a:xfrm>
            <a:off x="1763688" y="4149080"/>
            <a:ext cx="6120679" cy="523220"/>
          </a:xfrm>
          <a:prstGeom prst="rect">
            <a:avLst/>
          </a:prstGeom>
          <a:noFill/>
        </p:spPr>
        <p:txBody>
          <a:bodyPr wrap="square" rtlCol="0">
            <a:spAutoFit/>
          </a:bodyPr>
          <a:lstStyle/>
          <a:p>
            <a:r>
              <a:rPr lang="es-CL" sz="1400" b="1" dirty="0" err="1" smtClean="0"/>
              <a:t>Considering</a:t>
            </a:r>
            <a:r>
              <a:rPr lang="es-CL" sz="1400" b="1" dirty="0" smtClean="0"/>
              <a:t> </a:t>
            </a:r>
            <a:r>
              <a:rPr lang="es-CL" sz="1400" b="1" dirty="0" err="1" smtClean="0"/>
              <a:t>your</a:t>
            </a:r>
            <a:r>
              <a:rPr lang="es-CL" sz="1400" b="1" dirty="0" smtClean="0"/>
              <a:t> experimental </a:t>
            </a:r>
            <a:r>
              <a:rPr lang="es-CL" sz="1400" b="1" dirty="0" err="1" smtClean="0"/>
              <a:t>results</a:t>
            </a:r>
            <a:r>
              <a:rPr lang="es-CL" sz="1400" b="1" dirty="0" smtClean="0"/>
              <a:t>, </a:t>
            </a:r>
            <a:r>
              <a:rPr lang="es-CL" sz="1400" b="1" dirty="0" err="1" smtClean="0"/>
              <a:t>is</a:t>
            </a:r>
            <a:r>
              <a:rPr lang="es-CL" sz="1400" b="1" dirty="0" smtClean="0"/>
              <a:t> </a:t>
            </a:r>
            <a:r>
              <a:rPr lang="es-CL" sz="1400" b="1" dirty="0" err="1" smtClean="0"/>
              <a:t>it</a:t>
            </a:r>
            <a:r>
              <a:rPr lang="es-CL" sz="1400" b="1" dirty="0" smtClean="0"/>
              <a:t> </a:t>
            </a:r>
            <a:r>
              <a:rPr lang="es-CL" sz="1400" b="1" dirty="0" err="1" smtClean="0"/>
              <a:t>possible</a:t>
            </a:r>
            <a:r>
              <a:rPr lang="es-CL" sz="1400" b="1" dirty="0" smtClean="0"/>
              <a:t> </a:t>
            </a:r>
            <a:r>
              <a:rPr lang="es-CL" sz="1400" b="1" dirty="0" err="1" smtClean="0"/>
              <a:t>to</a:t>
            </a:r>
            <a:r>
              <a:rPr lang="es-CL" sz="1400" b="1" dirty="0" smtClean="0"/>
              <a:t> </a:t>
            </a:r>
            <a:r>
              <a:rPr lang="es-CL" sz="1400" b="1" dirty="0" err="1" smtClean="0"/>
              <a:t>cluster</a:t>
            </a:r>
            <a:r>
              <a:rPr lang="es-CL" sz="1400" b="1" dirty="0" smtClean="0"/>
              <a:t> </a:t>
            </a:r>
            <a:r>
              <a:rPr lang="es-CL" sz="1400" b="1" dirty="0" err="1" smtClean="0"/>
              <a:t>the</a:t>
            </a:r>
            <a:r>
              <a:rPr lang="es-CL" sz="1400" b="1" dirty="0" smtClean="0"/>
              <a:t> </a:t>
            </a:r>
            <a:r>
              <a:rPr lang="es-CL" sz="1400" b="1" dirty="0" err="1" smtClean="0"/>
              <a:t>samples</a:t>
            </a:r>
            <a:r>
              <a:rPr lang="es-CL" sz="1400" b="1" dirty="0" smtClean="0"/>
              <a:t> </a:t>
            </a:r>
            <a:r>
              <a:rPr lang="es-CL" sz="1400" b="1" dirty="0" err="1" smtClean="0"/>
              <a:t>under</a:t>
            </a:r>
            <a:r>
              <a:rPr lang="es-CL" sz="1400" b="1" dirty="0" smtClean="0"/>
              <a:t> </a:t>
            </a:r>
            <a:r>
              <a:rPr lang="es-CL" sz="1400" b="1" dirty="0" err="1" smtClean="0"/>
              <a:t>any</a:t>
            </a:r>
            <a:r>
              <a:rPr lang="es-CL" sz="1400" b="1" dirty="0" smtClean="0"/>
              <a:t> </a:t>
            </a:r>
            <a:r>
              <a:rPr lang="es-CL" sz="1400" b="1" dirty="0" err="1" smtClean="0"/>
              <a:t>criterion</a:t>
            </a:r>
            <a:r>
              <a:rPr lang="es-CL" sz="1400" b="1" dirty="0" smtClean="0"/>
              <a:t>? </a:t>
            </a:r>
            <a:r>
              <a:rPr lang="es-CL" sz="1400" b="1" dirty="0" err="1" smtClean="0"/>
              <a:t>If</a:t>
            </a:r>
            <a:r>
              <a:rPr lang="es-CL" sz="1400" b="1" dirty="0" smtClean="0"/>
              <a:t> so, are </a:t>
            </a:r>
            <a:r>
              <a:rPr lang="es-CL" sz="1400" b="1" dirty="0" err="1" smtClean="0"/>
              <a:t>there</a:t>
            </a:r>
            <a:r>
              <a:rPr lang="es-CL" sz="1400" b="1" dirty="0" smtClean="0"/>
              <a:t> </a:t>
            </a:r>
            <a:r>
              <a:rPr lang="es-CL" sz="1400" b="1" dirty="0" err="1" smtClean="0"/>
              <a:t>big</a:t>
            </a:r>
            <a:r>
              <a:rPr lang="es-CL" sz="1400" b="1" dirty="0" smtClean="0"/>
              <a:t> </a:t>
            </a:r>
            <a:r>
              <a:rPr lang="es-CL" sz="1400" b="1" dirty="0" err="1" smtClean="0"/>
              <a:t>or</a:t>
            </a:r>
            <a:r>
              <a:rPr lang="es-CL" sz="1400" b="1" dirty="0" smtClean="0"/>
              <a:t> </a:t>
            </a:r>
            <a:r>
              <a:rPr lang="es-CL" sz="1400" b="1" dirty="0" err="1" smtClean="0"/>
              <a:t>small</a:t>
            </a:r>
            <a:r>
              <a:rPr lang="es-CL" sz="1400" b="1" dirty="0" smtClean="0"/>
              <a:t> </a:t>
            </a:r>
            <a:r>
              <a:rPr lang="es-CL" sz="1400" b="1" dirty="0" err="1" smtClean="0"/>
              <a:t>differences</a:t>
            </a:r>
            <a:r>
              <a:rPr lang="es-CL" sz="1400" b="1" dirty="0" smtClean="0"/>
              <a:t> </a:t>
            </a:r>
            <a:r>
              <a:rPr lang="es-CL" sz="1400" b="1" dirty="0" err="1" smtClean="0"/>
              <a:t>between</a:t>
            </a:r>
            <a:r>
              <a:rPr lang="es-CL" sz="1400" b="1" dirty="0" smtClean="0"/>
              <a:t> </a:t>
            </a:r>
            <a:r>
              <a:rPr lang="es-CL" sz="1400" b="1" dirty="0" err="1" smtClean="0"/>
              <a:t>the</a:t>
            </a:r>
            <a:r>
              <a:rPr lang="es-CL" sz="1400" b="1" dirty="0" smtClean="0"/>
              <a:t> </a:t>
            </a:r>
            <a:r>
              <a:rPr lang="es-CL" sz="1400" b="1" dirty="0" err="1" smtClean="0"/>
              <a:t>clusters</a:t>
            </a:r>
            <a:r>
              <a:rPr lang="es-CL" sz="1400" b="1" dirty="0" smtClean="0"/>
              <a:t>?  </a:t>
            </a:r>
            <a:endParaRPr lang="es-CL" sz="1400" b="1" dirty="0"/>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1449309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Results</a:t>
            </a:r>
            <a:r>
              <a:rPr lang="es-ES_tradnl" sz="2400" b="1" baseline="30000" dirty="0" smtClean="0">
                <a:solidFill>
                  <a:schemeClr val="bg1"/>
                </a:solidFill>
              </a:rPr>
              <a:t> and </a:t>
            </a:r>
            <a:r>
              <a:rPr lang="es-ES_tradnl" sz="2400" b="1" baseline="30000" dirty="0" err="1" smtClean="0">
                <a:solidFill>
                  <a:schemeClr val="bg1"/>
                </a:solidFill>
              </a:rPr>
              <a:t>analysis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2" name="1 Rectángulo redondeado"/>
          <p:cNvSpPr/>
          <p:nvPr/>
        </p:nvSpPr>
        <p:spPr>
          <a:xfrm>
            <a:off x="1475656" y="2204864"/>
            <a:ext cx="6218873" cy="504056"/>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3" name="2 CuadroTexto"/>
          <p:cNvSpPr txBox="1"/>
          <p:nvPr/>
        </p:nvSpPr>
        <p:spPr>
          <a:xfrm>
            <a:off x="1763688" y="2276872"/>
            <a:ext cx="5654625" cy="523220"/>
          </a:xfrm>
          <a:prstGeom prst="rect">
            <a:avLst/>
          </a:prstGeom>
          <a:noFill/>
        </p:spPr>
        <p:txBody>
          <a:bodyPr wrap="none" rtlCol="0">
            <a:spAutoFit/>
          </a:bodyPr>
          <a:lstStyle/>
          <a:p>
            <a:r>
              <a:rPr lang="en-US" sz="1400" b="1" dirty="0">
                <a:solidFill>
                  <a:srgbClr val="F7B047"/>
                </a:solidFill>
              </a:rPr>
              <a:t>The graph below should be similar to the one the students came up with:</a:t>
            </a:r>
            <a:r>
              <a:rPr lang="en-US" sz="1400" i="1" dirty="0">
                <a:solidFill>
                  <a:srgbClr val="F7B047"/>
                </a:solidFill>
              </a:rPr>
              <a:t> </a:t>
            </a:r>
            <a:endParaRPr lang="es-CL" sz="1400" dirty="0">
              <a:solidFill>
                <a:srgbClr val="F7B047"/>
              </a:solidFill>
            </a:endParaRPr>
          </a:p>
          <a:p>
            <a:endParaRPr lang="es-CL" sz="1400" dirty="0"/>
          </a:p>
        </p:txBody>
      </p:sp>
      <p:sp>
        <p:nvSpPr>
          <p:cNvPr id="12"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8" name="7 Imagen" descr="wquality.jpg"/>
          <p:cNvPicPr>
            <a:picLocks noChangeAspect="1"/>
          </p:cNvPicPr>
          <p:nvPr/>
        </p:nvPicPr>
        <p:blipFill>
          <a:blip r:embed="rId3" cstate="print"/>
          <a:stretch>
            <a:fillRect/>
          </a:stretch>
        </p:blipFill>
        <p:spPr>
          <a:xfrm>
            <a:off x="2699792" y="2852936"/>
            <a:ext cx="3600400" cy="3827577"/>
          </a:xfrm>
          <a:prstGeom prst="rect">
            <a:avLst/>
          </a:prstGeom>
        </p:spPr>
      </p:pic>
    </p:spTree>
    <p:extLst>
      <p:ext uri="{BB962C8B-B14F-4D97-AF65-F5344CB8AC3E}">
        <p14:creationId xmlns:p14="http://schemas.microsoft.com/office/powerpoint/2010/main" xmlns="" val="4042537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3226" y="2669519"/>
            <a:ext cx="6265118" cy="1190655"/>
          </a:xfrm>
          <a:prstGeom prst="rect">
            <a:avLst/>
          </a:prstGeom>
        </p:spPr>
      </p:pic>
      <p:pic>
        <p:nvPicPr>
          <p:cNvPr id="4" name="3 Imagen"/>
          <p:cNvPicPr>
            <a:picLocks noChangeAspect="1"/>
          </p:cNvPicPr>
          <p:nvPr/>
        </p:nvPicPr>
        <p:blipFill rotWithShape="1">
          <a:blip r:embed="rId3" cstate="print">
            <a:extLst>
              <a:ext uri="{28A0092B-C50C-407E-A947-70E740481C1C}">
                <a14:useLocalDpi xmlns:a14="http://schemas.microsoft.com/office/drawing/2010/main" xmlns="" val="0"/>
              </a:ext>
            </a:extLst>
          </a:blip>
          <a:srcRect b="5208"/>
          <a:stretch/>
        </p:blipFill>
        <p:spPr>
          <a:xfrm>
            <a:off x="1115616" y="2409340"/>
            <a:ext cx="6629400" cy="433388"/>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9" name="8 CuadroTexto"/>
          <p:cNvSpPr txBox="1"/>
          <p:nvPr/>
        </p:nvSpPr>
        <p:spPr>
          <a:xfrm>
            <a:off x="1547664" y="2492023"/>
            <a:ext cx="6048672" cy="1585049"/>
          </a:xfrm>
          <a:prstGeom prst="rect">
            <a:avLst/>
          </a:prstGeom>
          <a:noFill/>
        </p:spPr>
        <p:txBody>
          <a:bodyPr wrap="square" rtlCol="0">
            <a:spAutoFit/>
          </a:bodyPr>
          <a:lstStyle/>
          <a:p>
            <a:r>
              <a:rPr lang="en-US" sz="1400" dirty="0"/>
              <a:t> </a:t>
            </a:r>
            <a:r>
              <a:rPr lang="en-US" sz="1400" b="1" dirty="0" smtClean="0"/>
              <a:t>Why can turbidity be considered a reliable measure of water quality?</a:t>
            </a:r>
          </a:p>
          <a:p>
            <a:endParaRPr lang="en-US" sz="1300" dirty="0"/>
          </a:p>
          <a:p>
            <a:pPr algn="just"/>
            <a:r>
              <a:rPr lang="en-US" sz="1400" dirty="0" smtClean="0"/>
              <a:t>Students </a:t>
            </a:r>
            <a:r>
              <a:rPr lang="en-US" sz="1400" dirty="0"/>
              <a:t>should point out </a:t>
            </a:r>
            <a:r>
              <a:rPr lang="en-US" sz="1400" dirty="0" smtClean="0"/>
              <a:t>based on the theoretical background that the turbidity shows objectively the amount of sediments or suspended material, which indirectly is related to the water temperature, the dissolved oxygen and the availability of light. </a:t>
            </a:r>
            <a:endParaRPr lang="es-CL" sz="1400" dirty="0"/>
          </a:p>
          <a:p>
            <a:endParaRPr lang="es-CL" sz="1400" dirty="0"/>
          </a:p>
        </p:txBody>
      </p:sp>
      <p:pic>
        <p:nvPicPr>
          <p:cNvPr id="11" name="10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218" y="4256938"/>
            <a:ext cx="6267450" cy="1404310"/>
          </a:xfrm>
          <a:prstGeom prst="rect">
            <a:avLst/>
          </a:prstGeom>
        </p:spPr>
      </p:pic>
      <p:pic>
        <p:nvPicPr>
          <p:cNvPr id="12" name="11 Imagen"/>
          <p:cNvPicPr>
            <a:picLocks noChangeAspect="1"/>
          </p:cNvPicPr>
          <p:nvPr/>
        </p:nvPicPr>
        <p:blipFill rotWithShape="1">
          <a:blip r:embed="rId3" cstate="print">
            <a:extLst>
              <a:ext uri="{28A0092B-C50C-407E-A947-70E740481C1C}">
                <a14:useLocalDpi xmlns:a14="http://schemas.microsoft.com/office/drawing/2010/main" xmlns="" val="0"/>
              </a:ext>
            </a:extLst>
          </a:blip>
          <a:srcRect b="5208"/>
          <a:stretch/>
        </p:blipFill>
        <p:spPr>
          <a:xfrm>
            <a:off x="1043608" y="3996759"/>
            <a:ext cx="6629400" cy="433388"/>
          </a:xfrm>
          <a:prstGeom prst="rect">
            <a:avLst/>
          </a:prstGeom>
        </p:spPr>
      </p:pic>
      <p:sp>
        <p:nvSpPr>
          <p:cNvPr id="13" name="12 CuadroTexto"/>
          <p:cNvSpPr txBox="1"/>
          <p:nvPr/>
        </p:nvSpPr>
        <p:spPr>
          <a:xfrm>
            <a:off x="1625546" y="4065746"/>
            <a:ext cx="5898781" cy="1723549"/>
          </a:xfrm>
          <a:prstGeom prst="rect">
            <a:avLst/>
          </a:prstGeom>
          <a:noFill/>
        </p:spPr>
        <p:txBody>
          <a:bodyPr wrap="square" rtlCol="0">
            <a:spAutoFit/>
          </a:bodyPr>
          <a:lstStyle/>
          <a:p>
            <a:r>
              <a:rPr lang="es-CL" sz="1400" b="1" dirty="0" err="1" smtClean="0"/>
              <a:t>What</a:t>
            </a:r>
            <a:r>
              <a:rPr lang="es-CL" sz="1400" b="1" dirty="0" smtClean="0"/>
              <a:t> can </a:t>
            </a:r>
            <a:r>
              <a:rPr lang="es-CL" sz="1400" b="1" dirty="0" err="1" smtClean="0"/>
              <a:t>you</a:t>
            </a:r>
            <a:r>
              <a:rPr lang="es-CL" sz="1400" b="1" dirty="0" smtClean="0"/>
              <a:t> </a:t>
            </a:r>
            <a:r>
              <a:rPr lang="es-CL" sz="1400" b="1" dirty="0" err="1" smtClean="0"/>
              <a:t>conclude</a:t>
            </a:r>
            <a:r>
              <a:rPr lang="es-CL" sz="1400" b="1" dirty="0" smtClean="0"/>
              <a:t> and </a:t>
            </a:r>
            <a:r>
              <a:rPr lang="es-CL" sz="1400" b="1" dirty="0" err="1" smtClean="0"/>
              <a:t>infer</a:t>
            </a:r>
            <a:r>
              <a:rPr lang="es-CL" sz="1400" b="1" dirty="0" smtClean="0"/>
              <a:t> </a:t>
            </a:r>
            <a:r>
              <a:rPr lang="es-CL" sz="1400" b="1" dirty="0" err="1" smtClean="0"/>
              <a:t>from</a:t>
            </a:r>
            <a:r>
              <a:rPr lang="es-CL" sz="1400" b="1" dirty="0" smtClean="0"/>
              <a:t> </a:t>
            </a:r>
            <a:r>
              <a:rPr lang="es-CL" sz="1400" b="1" dirty="0" err="1" smtClean="0"/>
              <a:t>the</a:t>
            </a:r>
            <a:r>
              <a:rPr lang="es-CL" sz="1400" b="1" dirty="0" smtClean="0"/>
              <a:t> </a:t>
            </a:r>
            <a:r>
              <a:rPr lang="es-CL" sz="1400" b="1" dirty="0" err="1" smtClean="0"/>
              <a:t>experiment</a:t>
            </a:r>
            <a:r>
              <a:rPr lang="es-CL" sz="1400" b="1" dirty="0" smtClean="0"/>
              <a:t> </a:t>
            </a:r>
            <a:r>
              <a:rPr lang="es-CL" sz="1400" b="1" dirty="0" err="1" smtClean="0"/>
              <a:t>results</a:t>
            </a:r>
            <a:r>
              <a:rPr lang="es-CL" sz="1400" b="1" dirty="0" smtClean="0"/>
              <a:t>?</a:t>
            </a:r>
            <a:endParaRPr lang="es-CL" sz="1400" dirty="0"/>
          </a:p>
          <a:p>
            <a:endParaRPr lang="en-US" sz="1300" dirty="0"/>
          </a:p>
          <a:p>
            <a:pPr algn="just"/>
            <a:r>
              <a:rPr lang="en-US" sz="1300" dirty="0"/>
              <a:t>Students should </a:t>
            </a:r>
            <a:r>
              <a:rPr lang="en-US" sz="1300" dirty="0" smtClean="0"/>
              <a:t>conclude there is a notorious difference between the artificial and natural sources of water.  This could be explained by considering the purification process made by water supply plants. Probably, the turbidity found in natural sources of water is related to soil erosion and organic suspensions. Differences between lakes and ponds could be based on the different water volumes.  </a:t>
            </a:r>
            <a:endParaRPr lang="es-CL" sz="1300" dirty="0"/>
          </a:p>
          <a:p>
            <a:endParaRPr lang="es-CL" sz="1400" dirty="0"/>
          </a:p>
        </p:txBody>
      </p:sp>
      <p:sp>
        <p:nvSpPr>
          <p:cNvPr id="1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5" name="14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1806922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1218" y="2609060"/>
            <a:ext cx="6267450" cy="1323996"/>
          </a:xfrm>
          <a:prstGeom prst="rect">
            <a:avLst/>
          </a:prstGeom>
        </p:spPr>
      </p:pic>
      <p:pic>
        <p:nvPicPr>
          <p:cNvPr id="4" name="3 Imagen"/>
          <p:cNvPicPr>
            <a:picLocks noChangeAspect="1"/>
          </p:cNvPicPr>
          <p:nvPr/>
        </p:nvPicPr>
        <p:blipFill rotWithShape="1">
          <a:blip r:embed="rId3" cstate="print">
            <a:extLst>
              <a:ext uri="{28A0092B-C50C-407E-A947-70E740481C1C}">
                <a14:useLocalDpi xmlns:a14="http://schemas.microsoft.com/office/drawing/2010/main" xmlns="" val="0"/>
              </a:ext>
            </a:extLst>
          </a:blip>
          <a:srcRect b="5208"/>
          <a:stretch/>
        </p:blipFill>
        <p:spPr>
          <a:xfrm>
            <a:off x="1043608" y="2348880"/>
            <a:ext cx="6629400" cy="433388"/>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Conclusion</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9" name="8 CuadroTexto"/>
          <p:cNvSpPr txBox="1"/>
          <p:nvPr/>
        </p:nvSpPr>
        <p:spPr>
          <a:xfrm>
            <a:off x="1475656" y="2431563"/>
            <a:ext cx="6120680" cy="1585049"/>
          </a:xfrm>
          <a:prstGeom prst="rect">
            <a:avLst/>
          </a:prstGeom>
          <a:noFill/>
        </p:spPr>
        <p:txBody>
          <a:bodyPr wrap="square" rtlCol="0">
            <a:spAutoFit/>
          </a:bodyPr>
          <a:lstStyle/>
          <a:p>
            <a:r>
              <a:rPr lang="es-CL" sz="1400" b="1" dirty="0" smtClean="0"/>
              <a:t>Do </a:t>
            </a:r>
            <a:r>
              <a:rPr lang="es-CL" sz="1400" b="1" dirty="0" err="1" smtClean="0"/>
              <a:t>you</a:t>
            </a:r>
            <a:r>
              <a:rPr lang="es-CL" sz="1400" b="1" dirty="0" smtClean="0"/>
              <a:t> </a:t>
            </a:r>
            <a:r>
              <a:rPr lang="es-CL" sz="1400" b="1" dirty="0" err="1" smtClean="0"/>
              <a:t>consider</a:t>
            </a:r>
            <a:r>
              <a:rPr lang="es-CL" sz="1400" b="1" dirty="0" smtClean="0"/>
              <a:t> </a:t>
            </a:r>
            <a:r>
              <a:rPr lang="es-CL" sz="1400" b="1" dirty="0" err="1" smtClean="0"/>
              <a:t>the</a:t>
            </a:r>
            <a:r>
              <a:rPr lang="es-CL" sz="1400" b="1" dirty="0" smtClean="0"/>
              <a:t> </a:t>
            </a:r>
            <a:r>
              <a:rPr lang="es-CL" sz="1400" b="1" dirty="0" err="1" smtClean="0"/>
              <a:t>values</a:t>
            </a:r>
            <a:r>
              <a:rPr lang="es-CL" sz="1400" b="1" dirty="0" smtClean="0"/>
              <a:t> of </a:t>
            </a:r>
            <a:r>
              <a:rPr lang="es-CL" sz="1400" b="1" dirty="0" err="1" smtClean="0"/>
              <a:t>turbidity</a:t>
            </a:r>
            <a:r>
              <a:rPr lang="es-CL" sz="1400" b="1" dirty="0" smtClean="0"/>
              <a:t> </a:t>
            </a:r>
            <a:r>
              <a:rPr lang="es-CL" sz="1400" b="1" dirty="0" err="1" smtClean="0"/>
              <a:t>to</a:t>
            </a:r>
            <a:r>
              <a:rPr lang="es-CL" sz="1400" b="1" dirty="0" smtClean="0"/>
              <a:t> </a:t>
            </a:r>
            <a:r>
              <a:rPr lang="es-CL" sz="1400" b="1" dirty="0" err="1" smtClean="0"/>
              <a:t>be</a:t>
            </a:r>
            <a:r>
              <a:rPr lang="es-CL" sz="1400" b="1" dirty="0" smtClean="0"/>
              <a:t> a </a:t>
            </a:r>
            <a:r>
              <a:rPr lang="es-CL" sz="1400" b="1" dirty="0" err="1" smtClean="0"/>
              <a:t>sign</a:t>
            </a:r>
            <a:r>
              <a:rPr lang="es-CL" sz="1400" b="1" dirty="0" smtClean="0"/>
              <a:t> of </a:t>
            </a:r>
            <a:r>
              <a:rPr lang="es-CL" sz="1400" b="1" dirty="0" err="1" smtClean="0"/>
              <a:t>healthy</a:t>
            </a:r>
            <a:r>
              <a:rPr lang="es-CL" sz="1400" b="1" dirty="0" smtClean="0"/>
              <a:t> </a:t>
            </a:r>
            <a:r>
              <a:rPr lang="es-CL" sz="1400" b="1" dirty="0" err="1" smtClean="0"/>
              <a:t>or</a:t>
            </a:r>
            <a:r>
              <a:rPr lang="es-CL" sz="1400" b="1" dirty="0" smtClean="0"/>
              <a:t> </a:t>
            </a:r>
            <a:r>
              <a:rPr lang="es-CL" sz="1400" b="1" dirty="0" err="1" smtClean="0"/>
              <a:t>unhealthy</a:t>
            </a:r>
            <a:r>
              <a:rPr lang="es-CL" sz="1400" b="1" dirty="0" smtClean="0"/>
              <a:t> </a:t>
            </a:r>
            <a:r>
              <a:rPr lang="es-CL" sz="1400" b="1" dirty="0" err="1" smtClean="0"/>
              <a:t>water</a:t>
            </a:r>
            <a:r>
              <a:rPr lang="es-CL" sz="1400" b="1" dirty="0" smtClean="0"/>
              <a:t>?</a:t>
            </a:r>
            <a:endParaRPr lang="es-CL" sz="1400" b="1" dirty="0"/>
          </a:p>
          <a:p>
            <a:endParaRPr lang="en-US" sz="1300" dirty="0"/>
          </a:p>
          <a:p>
            <a:pPr algn="just"/>
            <a:r>
              <a:rPr lang="en-US" sz="1400" dirty="0"/>
              <a:t>Students </a:t>
            </a:r>
            <a:r>
              <a:rPr lang="en-US" sz="1400" dirty="0" smtClean="0"/>
              <a:t>should answer this question critically, because drinking water showed high values of turbidity, however it is safe. The suspension particles are not necessarily pathological, so that the turbidity must be complemented with other types to analyze and determine healthy or unhealthy water.</a:t>
            </a:r>
            <a:endParaRPr lang="es-CL" sz="14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269275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31218" y="2681068"/>
            <a:ext cx="6267450" cy="1251988"/>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Activities</a:t>
            </a:r>
            <a:r>
              <a:rPr lang="es-ES_tradnl" sz="2400" b="1" baseline="30000" dirty="0" smtClean="0">
                <a:solidFill>
                  <a:schemeClr val="bg1"/>
                </a:solidFill>
              </a:rPr>
              <a:t> </a:t>
            </a:r>
            <a:r>
              <a:rPr lang="es-ES_tradnl" sz="2400" b="1" baseline="30000" dirty="0" err="1" smtClean="0">
                <a:solidFill>
                  <a:schemeClr val="bg1"/>
                </a:solidFill>
              </a:rPr>
              <a:t>for</a:t>
            </a:r>
            <a:r>
              <a:rPr lang="es-ES_tradnl" sz="2400" b="1" baseline="30000" dirty="0" smtClean="0">
                <a:solidFill>
                  <a:schemeClr val="bg1"/>
                </a:solidFill>
              </a:rPr>
              <a:t> </a:t>
            </a:r>
            <a:r>
              <a:rPr lang="es-ES_tradnl" sz="2400" b="1" baseline="30000" dirty="0" err="1" smtClean="0">
                <a:solidFill>
                  <a:schemeClr val="bg1"/>
                </a:solidFill>
              </a:rPr>
              <a:t>further</a:t>
            </a:r>
            <a:r>
              <a:rPr lang="es-ES_tradnl" sz="2400" b="1" baseline="30000" dirty="0" smtClean="0">
                <a:solidFill>
                  <a:schemeClr val="bg1"/>
                </a:solidFill>
              </a:rPr>
              <a:t> </a:t>
            </a:r>
            <a:r>
              <a:rPr lang="es-ES_tradnl" sz="2400" b="1" baseline="30000" dirty="0" err="1" smtClean="0">
                <a:solidFill>
                  <a:schemeClr val="bg1"/>
                </a:solidFill>
              </a:rPr>
              <a:t>application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601686" y="2465601"/>
            <a:ext cx="5996982" cy="1461939"/>
          </a:xfrm>
          <a:prstGeom prst="rect">
            <a:avLst/>
          </a:prstGeom>
          <a:noFill/>
        </p:spPr>
        <p:txBody>
          <a:bodyPr wrap="square" rtlCol="0">
            <a:spAutoFit/>
          </a:bodyPr>
          <a:lstStyle/>
          <a:p>
            <a:r>
              <a:rPr lang="en-US" sz="1400" b="1" dirty="0" smtClean="0"/>
              <a:t>What do you think are the main sources of environmental water turbidity? Search additional information to complement your answer. </a:t>
            </a:r>
            <a:endParaRPr lang="es-CL" sz="1400" dirty="0"/>
          </a:p>
          <a:p>
            <a:endParaRPr lang="en-US" sz="500" dirty="0"/>
          </a:p>
          <a:p>
            <a:r>
              <a:rPr lang="en-US" sz="1400" dirty="0" smtClean="0"/>
              <a:t>There are a broad variety of sources. The most common natural sources are soil erosion, eroding stream banks, large numbers of bottom feeders – these animals stir up bottom sediments – and excessive algal growth. Humans also contribute directly through waste discharge and urban runoff.  </a:t>
            </a:r>
            <a:endParaRPr lang="es-CL" sz="1400" dirty="0"/>
          </a:p>
        </p:txBody>
      </p:sp>
      <p:pic>
        <p:nvPicPr>
          <p:cNvPr id="14" name="13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54993" y="4067919"/>
            <a:ext cx="6543675" cy="657225"/>
          </a:xfrm>
          <a:prstGeom prst="rect">
            <a:avLst/>
          </a:prstGeom>
        </p:spPr>
      </p:pic>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17" name="1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31640" y="4509120"/>
            <a:ext cx="6267450" cy="720080"/>
          </a:xfrm>
          <a:prstGeom prst="rect">
            <a:avLst/>
          </a:prstGeom>
        </p:spPr>
      </p:pic>
      <p:sp>
        <p:nvSpPr>
          <p:cNvPr id="18" name="17 CuadroTexto"/>
          <p:cNvSpPr txBox="1"/>
          <p:nvPr/>
        </p:nvSpPr>
        <p:spPr>
          <a:xfrm>
            <a:off x="1601686" y="4193793"/>
            <a:ext cx="5996982" cy="2200602"/>
          </a:xfrm>
          <a:prstGeom prst="rect">
            <a:avLst/>
          </a:prstGeom>
          <a:noFill/>
        </p:spPr>
        <p:txBody>
          <a:bodyPr wrap="square" rtlCol="0">
            <a:spAutoFit/>
          </a:bodyPr>
          <a:lstStyle/>
          <a:p>
            <a:r>
              <a:rPr lang="en-US" sz="1400" b="1" dirty="0" smtClean="0"/>
              <a:t>How could you improve the turbidity condition of water in your house?</a:t>
            </a:r>
          </a:p>
          <a:p>
            <a:endParaRPr lang="en-US" sz="1400" b="1" dirty="0" smtClean="0"/>
          </a:p>
          <a:p>
            <a:r>
              <a:rPr lang="en-US" sz="1400" dirty="0" smtClean="0"/>
              <a:t>The students could suggest  the use of filters at the tap, or the condensation of the steam obtained from boiled water in order to diminish the water turbidity. Those are alternatives to eliminate solutes from the water.</a:t>
            </a:r>
          </a:p>
          <a:p>
            <a:endParaRPr lang="en-US" sz="1400" b="1" dirty="0" smtClean="0"/>
          </a:p>
          <a:p>
            <a:r>
              <a:rPr lang="en-US" sz="1400" b="1" dirty="0" smtClean="0"/>
              <a:t> </a:t>
            </a:r>
            <a:endParaRPr lang="es-CL" sz="1400" dirty="0"/>
          </a:p>
          <a:p>
            <a:endParaRPr lang="en-US" sz="1300" dirty="0"/>
          </a:p>
          <a:p>
            <a:endParaRPr lang="en-US" sz="1300" dirty="0" smtClean="0"/>
          </a:p>
          <a:p>
            <a:endParaRPr lang="en-US" sz="1300" dirty="0" smtClean="0"/>
          </a:p>
        </p:txBody>
      </p:sp>
    </p:spTree>
    <p:extLst>
      <p:ext uri="{BB962C8B-B14F-4D97-AF65-F5344CB8AC3E}">
        <p14:creationId xmlns:p14="http://schemas.microsoft.com/office/powerpoint/2010/main" xmlns="" val="1257748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64999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648" y="2636912"/>
            <a:ext cx="6004715" cy="1224136"/>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
        <p:nvSpPr>
          <p:cNvPr id="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Objective</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3" name="2 CuadroTexto"/>
          <p:cNvSpPr txBox="1"/>
          <p:nvPr/>
        </p:nvSpPr>
        <p:spPr>
          <a:xfrm>
            <a:off x="1475656" y="2814027"/>
            <a:ext cx="5865559" cy="830997"/>
          </a:xfrm>
          <a:prstGeom prst="rect">
            <a:avLst/>
          </a:prstGeom>
          <a:noFill/>
        </p:spPr>
        <p:txBody>
          <a:bodyPr wrap="square" rtlCol="0">
            <a:spAutoFit/>
          </a:bodyPr>
          <a:lstStyle/>
          <a:p>
            <a:pPr algn="just"/>
            <a:r>
              <a:rPr lang="en-US" sz="1600" dirty="0"/>
              <a:t>The purpose of this activity is to </a:t>
            </a:r>
            <a:r>
              <a:rPr lang="en-US" sz="1600" dirty="0" smtClean="0"/>
              <a:t>compare the turbidity of different natural and artificial water sources, evaluate a </a:t>
            </a:r>
            <a:r>
              <a:rPr lang="en-US" sz="1600" dirty="0"/>
              <a:t>hypothesis and proceed to test it using the </a:t>
            </a:r>
            <a:r>
              <a:rPr lang="en-US" sz="1600" dirty="0" err="1"/>
              <a:t>Labidsc</a:t>
            </a:r>
            <a:r>
              <a:rPr lang="en-US" sz="1600" dirty="0"/>
              <a:t> </a:t>
            </a:r>
            <a:r>
              <a:rPr lang="en-US" sz="1600" dirty="0" smtClean="0"/>
              <a:t>turbidity sensor.</a:t>
            </a:r>
            <a:endParaRPr lang="en-US" sz="1600" baseline="30000" dirty="0"/>
          </a:p>
        </p:txBody>
      </p:sp>
    </p:spTree>
    <p:extLst>
      <p:ext uri="{BB962C8B-B14F-4D97-AF65-F5344CB8AC3E}">
        <p14:creationId xmlns:p14="http://schemas.microsoft.com/office/powerpoint/2010/main" xmlns="" val="890106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683568" y="2420888"/>
            <a:ext cx="7560840" cy="523220"/>
          </a:xfrm>
          <a:prstGeom prst="rect">
            <a:avLst/>
          </a:prstGeom>
          <a:noFill/>
        </p:spPr>
        <p:txBody>
          <a:bodyPr wrap="square" rtlCol="0">
            <a:spAutoFit/>
          </a:bodyPr>
          <a:lstStyle/>
          <a:p>
            <a:pPr algn="just"/>
            <a:r>
              <a:rPr lang="es-CL" sz="1400" dirty="0" err="1" smtClean="0"/>
              <a:t>The</a:t>
            </a:r>
            <a:r>
              <a:rPr lang="es-CL" sz="1400" dirty="0" smtClean="0"/>
              <a:t> </a:t>
            </a:r>
            <a:r>
              <a:rPr lang="es-CL" sz="1400" dirty="0" err="1" smtClean="0"/>
              <a:t>availability</a:t>
            </a:r>
            <a:r>
              <a:rPr lang="es-CL" sz="1400" dirty="0" smtClean="0"/>
              <a:t> of </a:t>
            </a:r>
            <a:r>
              <a:rPr lang="es-CL" sz="1400" dirty="0" err="1" smtClean="0"/>
              <a:t>fresh</a:t>
            </a:r>
            <a:r>
              <a:rPr lang="es-CL" sz="1400" dirty="0" smtClean="0"/>
              <a:t> </a:t>
            </a:r>
            <a:r>
              <a:rPr lang="es-CL" sz="1400" dirty="0" err="1" smtClean="0"/>
              <a:t>water</a:t>
            </a:r>
            <a:r>
              <a:rPr lang="es-CL" sz="1400" dirty="0" smtClean="0"/>
              <a:t> </a:t>
            </a:r>
            <a:r>
              <a:rPr lang="es-CL" sz="1400" dirty="0" err="1" smtClean="0"/>
              <a:t>is</a:t>
            </a:r>
            <a:r>
              <a:rPr lang="es-CL" sz="1400" dirty="0" smtClean="0"/>
              <a:t> </a:t>
            </a:r>
            <a:r>
              <a:rPr lang="es-CL" sz="1400" dirty="0" err="1" smtClean="0"/>
              <a:t>one</a:t>
            </a:r>
            <a:r>
              <a:rPr lang="es-CL" sz="1400" dirty="0" smtClean="0"/>
              <a:t> of </a:t>
            </a:r>
            <a:r>
              <a:rPr lang="es-CL" sz="1400" dirty="0" err="1" smtClean="0"/>
              <a:t>the</a:t>
            </a:r>
            <a:r>
              <a:rPr lang="es-CL" sz="1400" dirty="0" smtClean="0"/>
              <a:t> </a:t>
            </a:r>
            <a:r>
              <a:rPr lang="es-CL" sz="1400" dirty="0" err="1" smtClean="0"/>
              <a:t>most</a:t>
            </a:r>
            <a:r>
              <a:rPr lang="es-CL" sz="1400" dirty="0" smtClean="0"/>
              <a:t> </a:t>
            </a:r>
            <a:r>
              <a:rPr lang="es-CL" sz="1400" dirty="0" err="1" smtClean="0"/>
              <a:t>worrying</a:t>
            </a:r>
            <a:r>
              <a:rPr lang="es-CL" sz="1400" dirty="0" smtClean="0"/>
              <a:t> </a:t>
            </a:r>
            <a:r>
              <a:rPr lang="es-CL" sz="1400" dirty="0" err="1" smtClean="0"/>
              <a:t>environmental</a:t>
            </a:r>
            <a:r>
              <a:rPr lang="es-CL" sz="1400" dirty="0" smtClean="0"/>
              <a:t> </a:t>
            </a:r>
            <a:r>
              <a:rPr lang="es-CL" sz="1400" dirty="0" err="1" smtClean="0"/>
              <a:t>problems</a:t>
            </a:r>
            <a:r>
              <a:rPr lang="es-CL" sz="1400" dirty="0" smtClean="0"/>
              <a:t> </a:t>
            </a:r>
            <a:r>
              <a:rPr lang="es-CL" sz="1400" dirty="0" err="1" smtClean="0"/>
              <a:t>today</a:t>
            </a:r>
            <a:r>
              <a:rPr lang="es-CL" sz="1400" dirty="0" smtClean="0"/>
              <a:t>. </a:t>
            </a:r>
            <a:r>
              <a:rPr lang="es-CL" sz="1400" dirty="0" err="1" smtClean="0"/>
              <a:t>Humans</a:t>
            </a:r>
            <a:r>
              <a:rPr lang="es-CL" sz="1400" dirty="0" smtClean="0"/>
              <a:t> </a:t>
            </a:r>
            <a:r>
              <a:rPr lang="es-CL" sz="1400" dirty="0" err="1" smtClean="0"/>
              <a:t>have</a:t>
            </a:r>
            <a:r>
              <a:rPr lang="es-CL" sz="1400" dirty="0" smtClean="0"/>
              <a:t> </a:t>
            </a:r>
            <a:r>
              <a:rPr lang="es-CL" sz="1400" dirty="0" err="1" smtClean="0"/>
              <a:t>made</a:t>
            </a:r>
            <a:r>
              <a:rPr lang="es-CL" sz="1400" dirty="0" smtClean="0"/>
              <a:t> </a:t>
            </a:r>
            <a:r>
              <a:rPr lang="es-CL" sz="1400" dirty="0" err="1" smtClean="0"/>
              <a:t>unprecedent</a:t>
            </a:r>
            <a:r>
              <a:rPr lang="es-CL" sz="1400" dirty="0" smtClean="0"/>
              <a:t> </a:t>
            </a:r>
            <a:r>
              <a:rPr lang="es-CL" sz="1400" dirty="0" err="1" smtClean="0"/>
              <a:t>changes</a:t>
            </a:r>
            <a:r>
              <a:rPr lang="es-CL" sz="1400" dirty="0" smtClean="0"/>
              <a:t> </a:t>
            </a:r>
            <a:r>
              <a:rPr lang="es-CL" sz="1400" dirty="0" err="1" smtClean="0"/>
              <a:t>to</a:t>
            </a:r>
            <a:r>
              <a:rPr lang="es-CL" sz="1400" dirty="0" smtClean="0"/>
              <a:t>  </a:t>
            </a:r>
            <a:r>
              <a:rPr lang="es-CL" sz="1400" dirty="0" err="1" smtClean="0"/>
              <a:t>meet</a:t>
            </a:r>
            <a:r>
              <a:rPr lang="es-CL" sz="1400" dirty="0" smtClean="0"/>
              <a:t>  </a:t>
            </a:r>
            <a:r>
              <a:rPr lang="es-CL" sz="1400" dirty="0" err="1" smtClean="0"/>
              <a:t>growing</a:t>
            </a:r>
            <a:r>
              <a:rPr lang="es-CL" sz="1400" dirty="0" smtClean="0"/>
              <a:t> </a:t>
            </a:r>
            <a:r>
              <a:rPr lang="es-CL" sz="1400" dirty="0" err="1" smtClean="0"/>
              <a:t>demands</a:t>
            </a:r>
            <a:r>
              <a:rPr lang="es-CL" sz="1400" dirty="0" smtClean="0"/>
              <a:t> </a:t>
            </a:r>
            <a:r>
              <a:rPr lang="es-CL" sz="1400" dirty="0" err="1" smtClean="0"/>
              <a:t>for</a:t>
            </a:r>
            <a:r>
              <a:rPr lang="es-CL" sz="1400" dirty="0" smtClean="0"/>
              <a:t> </a:t>
            </a:r>
            <a:r>
              <a:rPr lang="es-CL" sz="1400" dirty="0" err="1" smtClean="0"/>
              <a:t>this</a:t>
            </a:r>
            <a:r>
              <a:rPr lang="es-CL" sz="1400" dirty="0" smtClean="0"/>
              <a:t> natural </a:t>
            </a:r>
            <a:r>
              <a:rPr lang="es-CL" sz="1400" dirty="0" err="1" smtClean="0"/>
              <a:t>resource</a:t>
            </a:r>
            <a:r>
              <a:rPr lang="es-CL" sz="1400" dirty="0" smtClean="0"/>
              <a:t>.  </a:t>
            </a:r>
            <a:r>
              <a:rPr lang="es-CL" sz="1400" dirty="0" err="1" smtClean="0"/>
              <a:t>Water</a:t>
            </a:r>
            <a:endParaRPr lang="es-CL" sz="1400" dirty="0"/>
          </a:p>
        </p:txBody>
      </p:sp>
      <p:sp>
        <p:nvSpPr>
          <p:cNvPr id="1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6" name="5 Imagen" descr="Avlwater.jpg"/>
          <p:cNvPicPr>
            <a:picLocks noChangeAspect="1"/>
          </p:cNvPicPr>
          <p:nvPr/>
        </p:nvPicPr>
        <p:blipFill>
          <a:blip r:embed="rId2" cstate="print"/>
          <a:stretch>
            <a:fillRect/>
          </a:stretch>
        </p:blipFill>
        <p:spPr>
          <a:xfrm>
            <a:off x="3131840" y="2996952"/>
            <a:ext cx="5105400" cy="3067050"/>
          </a:xfrm>
          <a:prstGeom prst="rect">
            <a:avLst/>
          </a:prstGeom>
        </p:spPr>
      </p:pic>
      <p:sp>
        <p:nvSpPr>
          <p:cNvPr id="9" name="8 CuadroTexto"/>
          <p:cNvSpPr txBox="1"/>
          <p:nvPr/>
        </p:nvSpPr>
        <p:spPr>
          <a:xfrm>
            <a:off x="683568" y="2852936"/>
            <a:ext cx="2376264" cy="3170099"/>
          </a:xfrm>
          <a:prstGeom prst="rect">
            <a:avLst/>
          </a:prstGeom>
          <a:noFill/>
        </p:spPr>
        <p:txBody>
          <a:bodyPr wrap="square" rtlCol="0">
            <a:spAutoFit/>
          </a:bodyPr>
          <a:lstStyle/>
          <a:p>
            <a:pPr algn="just"/>
            <a:r>
              <a:rPr lang="es-CL" sz="1400" dirty="0" err="1" smtClean="0"/>
              <a:t>supplies</a:t>
            </a:r>
            <a:r>
              <a:rPr lang="es-CL" sz="1400" dirty="0" smtClean="0"/>
              <a:t> </a:t>
            </a:r>
            <a:r>
              <a:rPr lang="es-CL" sz="1400" dirty="0" err="1" smtClean="0"/>
              <a:t>affect</a:t>
            </a:r>
            <a:r>
              <a:rPr lang="es-CL" sz="1400" dirty="0" smtClean="0"/>
              <a:t> </a:t>
            </a:r>
            <a:r>
              <a:rPr lang="es-CL" sz="1400" dirty="0" err="1" smtClean="0"/>
              <a:t>many</a:t>
            </a:r>
            <a:r>
              <a:rPr lang="es-CL" sz="1400" dirty="0" smtClean="0"/>
              <a:t> </a:t>
            </a:r>
            <a:r>
              <a:rPr lang="es-CL" sz="1400" dirty="0" err="1" smtClean="0"/>
              <a:t>environmental</a:t>
            </a:r>
            <a:r>
              <a:rPr lang="es-CL" sz="1400" dirty="0" smtClean="0"/>
              <a:t> </a:t>
            </a:r>
            <a:r>
              <a:rPr lang="es-CL" sz="1400" dirty="0" err="1" smtClean="0"/>
              <a:t>processes</a:t>
            </a:r>
            <a:r>
              <a:rPr lang="es-CL" sz="1400" dirty="0" smtClean="0"/>
              <a:t> and </a:t>
            </a:r>
            <a:r>
              <a:rPr lang="es-CL" sz="1400" dirty="0" err="1" smtClean="0"/>
              <a:t>human</a:t>
            </a:r>
            <a:r>
              <a:rPr lang="es-CL" sz="1400" dirty="0" smtClean="0"/>
              <a:t> </a:t>
            </a:r>
            <a:r>
              <a:rPr lang="es-CL" sz="1400" dirty="0" err="1" smtClean="0"/>
              <a:t>communities</a:t>
            </a:r>
            <a:r>
              <a:rPr lang="es-CL" sz="1400" dirty="0" smtClean="0"/>
              <a:t>, so </a:t>
            </a:r>
            <a:r>
              <a:rPr lang="es-CL" sz="1400" dirty="0" err="1" smtClean="0"/>
              <a:t>that</a:t>
            </a:r>
            <a:r>
              <a:rPr lang="es-CL" sz="1400" dirty="0" smtClean="0"/>
              <a:t> </a:t>
            </a:r>
            <a:r>
              <a:rPr lang="es-CL" sz="1400" dirty="0" err="1" smtClean="0"/>
              <a:t>the</a:t>
            </a:r>
            <a:r>
              <a:rPr lang="es-CL" sz="1400" dirty="0" smtClean="0"/>
              <a:t> </a:t>
            </a:r>
            <a:r>
              <a:rPr lang="es-CL" sz="1400" dirty="0" err="1" smtClean="0"/>
              <a:t>conservation</a:t>
            </a:r>
            <a:r>
              <a:rPr lang="es-CL" sz="1400" dirty="0" smtClean="0"/>
              <a:t> and </a:t>
            </a:r>
            <a:r>
              <a:rPr lang="es-CL" sz="1400" dirty="0" err="1" smtClean="0"/>
              <a:t>sheltering</a:t>
            </a:r>
            <a:r>
              <a:rPr lang="es-CL" sz="1400" dirty="0" smtClean="0"/>
              <a:t> of natural </a:t>
            </a:r>
            <a:r>
              <a:rPr lang="es-CL" sz="1400" dirty="0" err="1" smtClean="0"/>
              <a:t>resources</a:t>
            </a:r>
            <a:r>
              <a:rPr lang="es-CL" sz="1400" dirty="0" smtClean="0"/>
              <a:t>, </a:t>
            </a:r>
            <a:r>
              <a:rPr lang="es-CL" sz="1400" dirty="0" err="1" smtClean="0"/>
              <a:t>including</a:t>
            </a:r>
            <a:r>
              <a:rPr lang="es-CL" sz="1400" dirty="0" smtClean="0"/>
              <a:t> </a:t>
            </a:r>
            <a:r>
              <a:rPr lang="es-CL" sz="1400" dirty="0" err="1" smtClean="0"/>
              <a:t>water</a:t>
            </a:r>
            <a:r>
              <a:rPr lang="es-CL" sz="1400" dirty="0" smtClean="0"/>
              <a:t> </a:t>
            </a:r>
            <a:r>
              <a:rPr lang="es-CL" sz="1400" dirty="0" err="1" smtClean="0"/>
              <a:t>is</a:t>
            </a:r>
            <a:r>
              <a:rPr lang="es-CL" sz="1400" dirty="0" smtClean="0"/>
              <a:t> </a:t>
            </a:r>
            <a:r>
              <a:rPr lang="es-CL" sz="1400" dirty="0" err="1" smtClean="0"/>
              <a:t>very</a:t>
            </a:r>
            <a:r>
              <a:rPr lang="es-CL" sz="1400" dirty="0" smtClean="0"/>
              <a:t> </a:t>
            </a:r>
            <a:r>
              <a:rPr lang="es-CL" sz="1400" dirty="0" err="1" smtClean="0"/>
              <a:t>important</a:t>
            </a:r>
            <a:r>
              <a:rPr lang="es-CL" sz="1400" dirty="0" smtClean="0"/>
              <a:t>. </a:t>
            </a:r>
            <a:r>
              <a:rPr lang="es-CL" sz="1400" dirty="0" err="1" smtClean="0"/>
              <a:t>Monitoring</a:t>
            </a:r>
            <a:r>
              <a:rPr lang="es-CL" sz="1400" dirty="0" smtClean="0"/>
              <a:t> </a:t>
            </a:r>
            <a:r>
              <a:rPr lang="es-CL" sz="1400" dirty="0" err="1" smtClean="0"/>
              <a:t>such</a:t>
            </a:r>
            <a:r>
              <a:rPr lang="es-CL" sz="1400" dirty="0" smtClean="0"/>
              <a:t> </a:t>
            </a:r>
            <a:r>
              <a:rPr lang="es-CL" sz="1400" dirty="0" err="1" smtClean="0"/>
              <a:t>precious</a:t>
            </a:r>
            <a:r>
              <a:rPr lang="es-CL" sz="1400" dirty="0" smtClean="0"/>
              <a:t> </a:t>
            </a:r>
            <a:r>
              <a:rPr lang="es-CL" sz="1400" dirty="0" err="1" smtClean="0"/>
              <a:t>resources</a:t>
            </a:r>
            <a:r>
              <a:rPr lang="es-CL" sz="1400" dirty="0" smtClean="0"/>
              <a:t> </a:t>
            </a:r>
            <a:r>
              <a:rPr lang="es-CL" sz="1400" dirty="0" err="1" smtClean="0"/>
              <a:t>is</a:t>
            </a:r>
            <a:r>
              <a:rPr lang="es-CL" sz="1400" dirty="0" smtClean="0"/>
              <a:t> </a:t>
            </a:r>
            <a:r>
              <a:rPr lang="es-CL" sz="1400" dirty="0" err="1" smtClean="0"/>
              <a:t>generally</a:t>
            </a:r>
            <a:r>
              <a:rPr lang="es-CL" sz="1400" dirty="0" smtClean="0"/>
              <a:t> </a:t>
            </a:r>
            <a:r>
              <a:rPr lang="es-CL" sz="1400" dirty="0" err="1" smtClean="0"/>
              <a:t>considered</a:t>
            </a:r>
            <a:r>
              <a:rPr lang="es-CL" sz="1400" dirty="0" smtClean="0"/>
              <a:t> </a:t>
            </a:r>
            <a:r>
              <a:rPr lang="es-CL" sz="1400" dirty="0" err="1" smtClean="0"/>
              <a:t>the</a:t>
            </a:r>
            <a:r>
              <a:rPr lang="es-CL" sz="1400" dirty="0" smtClean="0"/>
              <a:t> </a:t>
            </a:r>
            <a:r>
              <a:rPr lang="es-CL" sz="1400" dirty="0" err="1" smtClean="0"/>
              <a:t>primary</a:t>
            </a:r>
            <a:r>
              <a:rPr lang="es-CL" sz="1400" dirty="0" smtClean="0"/>
              <a:t> </a:t>
            </a:r>
            <a:r>
              <a:rPr lang="es-CL" sz="1400" dirty="0" err="1" smtClean="0"/>
              <a:t>way</a:t>
            </a:r>
            <a:r>
              <a:rPr lang="es-CL" sz="1400" dirty="0" smtClean="0"/>
              <a:t> </a:t>
            </a:r>
            <a:r>
              <a:rPr lang="es-CL" sz="1400" dirty="0" err="1" smtClean="0"/>
              <a:t>to</a:t>
            </a:r>
            <a:r>
              <a:rPr lang="es-CL" sz="1400" dirty="0" smtClean="0"/>
              <a:t> </a:t>
            </a:r>
            <a:r>
              <a:rPr lang="es-CL" sz="1400" dirty="0" err="1" smtClean="0"/>
              <a:t>identify</a:t>
            </a:r>
            <a:r>
              <a:rPr lang="es-CL" sz="1400" dirty="0" smtClean="0"/>
              <a:t> </a:t>
            </a:r>
            <a:r>
              <a:rPr lang="es-CL" sz="1400" dirty="0" err="1" smtClean="0"/>
              <a:t>pollutants</a:t>
            </a:r>
            <a:r>
              <a:rPr lang="es-CL" sz="1400" dirty="0" smtClean="0"/>
              <a:t>, determine </a:t>
            </a:r>
            <a:r>
              <a:rPr lang="es-CL" sz="1400" dirty="0" err="1" smtClean="0"/>
              <a:t>trends</a:t>
            </a:r>
            <a:r>
              <a:rPr lang="es-CL" sz="1400" dirty="0" smtClean="0"/>
              <a:t> and </a:t>
            </a:r>
            <a:r>
              <a:rPr lang="es-CL" sz="1400" dirty="0" err="1" smtClean="0"/>
              <a:t>evaluate</a:t>
            </a:r>
            <a:r>
              <a:rPr lang="es-CL" sz="1400" dirty="0" smtClean="0"/>
              <a:t> </a:t>
            </a:r>
            <a:r>
              <a:rPr lang="es-CL" sz="1400" dirty="0" err="1" smtClean="0"/>
              <a:t>water</a:t>
            </a:r>
            <a:r>
              <a:rPr lang="es-CL" sz="1400" dirty="0" smtClean="0"/>
              <a:t> </a:t>
            </a:r>
            <a:r>
              <a:rPr lang="es-CL" sz="1400" dirty="0" err="1" smtClean="0"/>
              <a:t>usage</a:t>
            </a:r>
            <a:r>
              <a:rPr lang="es-CL" sz="1400" dirty="0" smtClean="0"/>
              <a:t>.</a:t>
            </a:r>
          </a:p>
          <a:p>
            <a:r>
              <a:rPr lang="es-CL" sz="1400" dirty="0" smtClean="0"/>
              <a:t> </a:t>
            </a:r>
          </a:p>
          <a:p>
            <a:endParaRPr lang="es-CL" dirty="0"/>
          </a:p>
        </p:txBody>
      </p:sp>
    </p:spTree>
    <p:extLst>
      <p:ext uri="{BB962C8B-B14F-4D97-AF65-F5344CB8AC3E}">
        <p14:creationId xmlns:p14="http://schemas.microsoft.com/office/powerpoint/2010/main" xmlns="" val="197866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89971" y="2637414"/>
            <a:ext cx="6267450" cy="447675"/>
          </a:xfrm>
          <a:prstGeom prst="rect">
            <a:avLst/>
          </a:prstGeom>
        </p:spPr>
      </p:pic>
      <p:pic>
        <p:nvPicPr>
          <p:cNvPr id="11" name="10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8" y="2495228"/>
            <a:ext cx="428625" cy="438150"/>
          </a:xfrm>
          <a:prstGeom prst="rect">
            <a:avLst/>
          </a:prstGeom>
        </p:spPr>
      </p:pic>
      <p:sp>
        <p:nvSpPr>
          <p:cNvPr id="13" name="12 CuadroTexto"/>
          <p:cNvSpPr txBox="1"/>
          <p:nvPr/>
        </p:nvSpPr>
        <p:spPr>
          <a:xfrm>
            <a:off x="1835696" y="2708920"/>
            <a:ext cx="5860322" cy="523220"/>
          </a:xfrm>
          <a:prstGeom prst="rect">
            <a:avLst/>
          </a:prstGeom>
          <a:noFill/>
        </p:spPr>
        <p:txBody>
          <a:bodyPr wrap="none" rtlCol="0">
            <a:spAutoFit/>
          </a:bodyPr>
          <a:lstStyle/>
          <a:p>
            <a:r>
              <a:rPr lang="en-US" sz="1400" b="1" dirty="0" smtClean="0"/>
              <a:t>What do you think obstructs natural water purification? Think of </a:t>
            </a:r>
            <a:r>
              <a:rPr lang="en-US" sz="1400" b="1" dirty="0"/>
              <a:t>examples.</a:t>
            </a:r>
            <a:endParaRPr lang="es-CL" sz="1400" dirty="0"/>
          </a:p>
          <a:p>
            <a:endParaRPr lang="es-CL" sz="1400" dirty="0"/>
          </a:p>
        </p:txBody>
      </p:sp>
      <p:pic>
        <p:nvPicPr>
          <p:cNvPr id="14" name="13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89970" y="3285486"/>
            <a:ext cx="6267450" cy="650913"/>
          </a:xfrm>
          <a:prstGeom prst="rect">
            <a:avLst/>
          </a:prstGeom>
        </p:spPr>
      </p:pic>
      <p:pic>
        <p:nvPicPr>
          <p:cNvPr id="15" name="14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7" y="3143300"/>
            <a:ext cx="428625" cy="438150"/>
          </a:xfrm>
          <a:prstGeom prst="rect">
            <a:avLst/>
          </a:prstGeom>
        </p:spPr>
      </p:pic>
      <p:sp>
        <p:nvSpPr>
          <p:cNvPr id="16" name="15 CuadroTexto"/>
          <p:cNvSpPr txBox="1"/>
          <p:nvPr/>
        </p:nvSpPr>
        <p:spPr>
          <a:xfrm>
            <a:off x="1907704" y="3356992"/>
            <a:ext cx="5976663" cy="523220"/>
          </a:xfrm>
          <a:prstGeom prst="rect">
            <a:avLst/>
          </a:prstGeom>
          <a:noFill/>
        </p:spPr>
        <p:txBody>
          <a:bodyPr wrap="square" rtlCol="0">
            <a:spAutoFit/>
          </a:bodyPr>
          <a:lstStyle/>
          <a:p>
            <a:r>
              <a:rPr lang="en-US" sz="1400" b="1" dirty="0" smtClean="0"/>
              <a:t>What sort of water quality conditions do you think would have to be assess during a water quality monitoring?</a:t>
            </a:r>
            <a:endParaRPr lang="es-CL" sz="1400" dirty="0"/>
          </a:p>
        </p:txBody>
      </p:sp>
      <p:sp>
        <p:nvSpPr>
          <p:cNvPr id="17" name="16 CuadroTexto"/>
          <p:cNvSpPr txBox="1"/>
          <p:nvPr/>
        </p:nvSpPr>
        <p:spPr>
          <a:xfrm>
            <a:off x="2051720" y="4149080"/>
            <a:ext cx="5688632" cy="646331"/>
          </a:xfrm>
          <a:prstGeom prst="rect">
            <a:avLst/>
          </a:prstGeom>
          <a:noFill/>
        </p:spPr>
        <p:txBody>
          <a:bodyPr wrap="square" rtlCol="0">
            <a:spAutoFit/>
          </a:bodyPr>
          <a:lstStyle/>
          <a:p>
            <a:endParaRPr lang="en-US" sz="1200" dirty="0" smtClean="0"/>
          </a:p>
          <a:p>
            <a:r>
              <a:rPr lang="en-US" sz="1200" b="1" dirty="0" smtClean="0"/>
              <a:t>Carry </a:t>
            </a:r>
            <a:r>
              <a:rPr lang="en-US" sz="1200" b="1" dirty="0"/>
              <a:t>out the experiment activity with your class so that at the end you’ll be able to answer the following question: </a:t>
            </a:r>
            <a:r>
              <a:rPr lang="en-US" sz="1200" dirty="0" smtClean="0"/>
              <a:t> </a:t>
            </a:r>
            <a:endParaRPr lang="es-CL" sz="1200" dirty="0"/>
          </a:p>
        </p:txBody>
      </p:sp>
      <p:pic>
        <p:nvPicPr>
          <p:cNvPr id="18" name="17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89969" y="5155362"/>
            <a:ext cx="6267450" cy="435471"/>
          </a:xfrm>
          <a:prstGeom prst="rect">
            <a:avLst/>
          </a:prstGeom>
        </p:spPr>
      </p:pic>
      <p:pic>
        <p:nvPicPr>
          <p:cNvPr id="19" name="18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6" y="5013176"/>
            <a:ext cx="428625" cy="438150"/>
          </a:xfrm>
          <a:prstGeom prst="rect">
            <a:avLst/>
          </a:prstGeom>
        </p:spPr>
      </p:pic>
      <p:sp>
        <p:nvSpPr>
          <p:cNvPr id="20" name="19 CuadroTexto"/>
          <p:cNvSpPr txBox="1"/>
          <p:nvPr/>
        </p:nvSpPr>
        <p:spPr>
          <a:xfrm>
            <a:off x="1835696" y="5229200"/>
            <a:ext cx="6048672" cy="307777"/>
          </a:xfrm>
          <a:prstGeom prst="rect">
            <a:avLst/>
          </a:prstGeom>
          <a:noFill/>
        </p:spPr>
        <p:txBody>
          <a:bodyPr wrap="square" rtlCol="0">
            <a:spAutoFit/>
          </a:bodyPr>
          <a:lstStyle/>
          <a:p>
            <a:r>
              <a:rPr lang="en-US" sz="1400" b="1" dirty="0" smtClean="0"/>
              <a:t>Is the quality different between samples of natural and artificial water sources? </a:t>
            </a:r>
            <a:endParaRPr lang="es-CL" sz="1400" dirty="0"/>
          </a:p>
        </p:txBody>
      </p:sp>
      <p:sp>
        <p:nvSpPr>
          <p:cNvPr id="2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2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22" name="21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550018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11610" y="2332275"/>
            <a:ext cx="2800350" cy="323850"/>
          </a:xfrm>
          <a:prstGeom prst="rect">
            <a:avLst/>
          </a:prstGeom>
        </p:spPr>
      </p:pic>
      <p:sp>
        <p:nvSpPr>
          <p:cNvPr id="10" name="2 Subtítulo"/>
          <p:cNvSpPr txBox="1">
            <a:spLocks/>
          </p:cNvSpPr>
          <p:nvPr/>
        </p:nvSpPr>
        <p:spPr>
          <a:xfrm>
            <a:off x="1555626" y="2420888"/>
            <a:ext cx="1497112"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Theoretical</a:t>
            </a:r>
            <a:r>
              <a:rPr lang="es-ES_tradnl" sz="2400" b="1" baseline="30000" dirty="0" smtClean="0">
                <a:solidFill>
                  <a:schemeClr val="bg1"/>
                </a:solidFill>
                <a:latin typeface="+mj-lt"/>
              </a:rPr>
              <a:t> </a:t>
            </a:r>
            <a:endParaRPr lang="es-ES_tradnl" sz="2400" b="1" baseline="30000" dirty="0">
              <a:solidFill>
                <a:schemeClr val="bg1"/>
              </a:solidFill>
              <a:latin typeface="+mj-lt"/>
            </a:endParaRPr>
          </a:p>
        </p:txBody>
      </p:sp>
      <p:sp>
        <p:nvSpPr>
          <p:cNvPr id="12" name="11 CuadroTexto"/>
          <p:cNvSpPr txBox="1"/>
          <p:nvPr/>
        </p:nvSpPr>
        <p:spPr>
          <a:xfrm>
            <a:off x="1187624" y="2780928"/>
            <a:ext cx="6912768" cy="1815882"/>
          </a:xfrm>
          <a:prstGeom prst="rect">
            <a:avLst/>
          </a:prstGeom>
          <a:noFill/>
        </p:spPr>
        <p:txBody>
          <a:bodyPr wrap="square" rtlCol="0">
            <a:spAutoFit/>
          </a:bodyPr>
          <a:lstStyle/>
          <a:p>
            <a:pPr algn="just"/>
            <a:r>
              <a:rPr lang="en-US" sz="1400" dirty="0" smtClean="0"/>
              <a:t>Human beings act over the nature affecting directly or indirectly hydro resources, so that some essential variables, such as phosphorus and nitrogen levels, temperature and the amount of sediments are disturbed. This produces a change in water quality. Such changes can also alter the productivity and abundance of fishes, parasite abundance, algal blooms and water clarity. As a consequence, the ecosystem goods and services - safe drinking water, fishing, swimming, nature viewing and more - are modified. Considering an economic insight, it is important to understand that actions on nature and particularly on water resources have inevitable economic impacts on the goods and service offered by the ecosystem.</a:t>
            </a:r>
          </a:p>
        </p:txBody>
      </p:sp>
      <p:sp>
        <p:nvSpPr>
          <p:cNvPr id="1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pic>
        <p:nvPicPr>
          <p:cNvPr id="15" name="14 Imagen" descr="Concep.jpg"/>
          <p:cNvPicPr>
            <a:picLocks noChangeAspect="1"/>
          </p:cNvPicPr>
          <p:nvPr/>
        </p:nvPicPr>
        <p:blipFill>
          <a:blip r:embed="rId3" cstate="print"/>
          <a:stretch>
            <a:fillRect/>
          </a:stretch>
        </p:blipFill>
        <p:spPr>
          <a:xfrm>
            <a:off x="1259632" y="5013176"/>
            <a:ext cx="6696744" cy="713760"/>
          </a:xfrm>
          <a:prstGeom prst="rect">
            <a:avLst/>
          </a:prstGeom>
        </p:spPr>
      </p:pic>
    </p:spTree>
    <p:extLst>
      <p:ext uri="{BB962C8B-B14F-4D97-AF65-F5344CB8AC3E}">
        <p14:creationId xmlns:p14="http://schemas.microsoft.com/office/powerpoint/2010/main" xmlns="" val="176298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latin typeface="+mj-lt"/>
              </a:rPr>
              <a:t>Introduction</a:t>
            </a:r>
            <a:r>
              <a:rPr lang="es-ES_tradnl" sz="2400" b="1" baseline="30000" dirty="0" smtClean="0">
                <a:solidFill>
                  <a:schemeClr val="bg1"/>
                </a:solidFill>
                <a:latin typeface="+mj-lt"/>
              </a:rPr>
              <a:t> </a:t>
            </a:r>
            <a:r>
              <a:rPr lang="es-ES_tradnl" sz="2400" b="1" baseline="30000" dirty="0">
                <a:solidFill>
                  <a:schemeClr val="bg1"/>
                </a:solidFill>
                <a:latin typeface="+mj-lt"/>
              </a:rPr>
              <a:t>and </a:t>
            </a:r>
            <a:r>
              <a:rPr lang="es-ES_tradnl" sz="2400" b="1" baseline="30000" dirty="0" err="1">
                <a:solidFill>
                  <a:schemeClr val="bg1"/>
                </a:solidFill>
                <a:latin typeface="+mj-lt"/>
              </a:rPr>
              <a:t>theory</a:t>
            </a:r>
            <a:endParaRPr lang="es-ES_tradnl" sz="2400" b="1" baseline="30000" dirty="0">
              <a:solidFill>
                <a:schemeClr val="bg1"/>
              </a:solidFill>
              <a:latin typeface="+mj-lt"/>
            </a:endParaRPr>
          </a:p>
          <a:p>
            <a:pPr marL="0" indent="0">
              <a:buNone/>
            </a:pPr>
            <a:endParaRPr lang="es-ES_tradnl" sz="2000" baseline="30000" dirty="0">
              <a:solidFill>
                <a:schemeClr val="bg1"/>
              </a:solidFill>
              <a:latin typeface="Frutiger 45 Light" pitchFamily="34" charset="0"/>
            </a:endParaRPr>
          </a:p>
        </p:txBody>
      </p:sp>
      <p:sp>
        <p:nvSpPr>
          <p:cNvPr id="2" name="1 Rectángulo"/>
          <p:cNvSpPr/>
          <p:nvPr/>
        </p:nvSpPr>
        <p:spPr>
          <a:xfrm>
            <a:off x="1619672" y="2420888"/>
            <a:ext cx="5976664" cy="1384995"/>
          </a:xfrm>
          <a:prstGeom prst="rect">
            <a:avLst/>
          </a:prstGeom>
        </p:spPr>
        <p:txBody>
          <a:bodyPr wrap="square">
            <a:spAutoFit/>
          </a:bodyPr>
          <a:lstStyle/>
          <a:p>
            <a:pPr algn="just"/>
            <a:r>
              <a:rPr lang="es-CL" sz="1400" dirty="0" err="1" smtClean="0"/>
              <a:t>The</a:t>
            </a:r>
            <a:r>
              <a:rPr lang="es-CL" sz="1400" dirty="0" smtClean="0"/>
              <a:t> </a:t>
            </a:r>
            <a:r>
              <a:rPr lang="es-CL" sz="1400" dirty="0" err="1" smtClean="0"/>
              <a:t>critical</a:t>
            </a:r>
            <a:r>
              <a:rPr lang="es-CL" sz="1400" dirty="0" smtClean="0"/>
              <a:t> variables </a:t>
            </a:r>
            <a:r>
              <a:rPr lang="es-CL" sz="1400" dirty="0" err="1" smtClean="0"/>
              <a:t>that</a:t>
            </a:r>
            <a:r>
              <a:rPr lang="es-CL" sz="1400" dirty="0" smtClean="0"/>
              <a:t> alter </a:t>
            </a:r>
            <a:r>
              <a:rPr lang="es-CL" sz="1400" dirty="0" err="1" smtClean="0"/>
              <a:t>the</a:t>
            </a:r>
            <a:r>
              <a:rPr lang="es-CL" sz="1400" dirty="0" smtClean="0"/>
              <a:t> </a:t>
            </a:r>
            <a:r>
              <a:rPr lang="es-CL" sz="1400" dirty="0" err="1" smtClean="0"/>
              <a:t>water</a:t>
            </a:r>
            <a:r>
              <a:rPr lang="es-CL" sz="1400" dirty="0" smtClean="0"/>
              <a:t> </a:t>
            </a:r>
            <a:r>
              <a:rPr lang="es-CL" sz="1400" dirty="0" err="1" smtClean="0"/>
              <a:t>quality</a:t>
            </a:r>
            <a:r>
              <a:rPr lang="es-CL" sz="1400" dirty="0" smtClean="0"/>
              <a:t> (</a:t>
            </a:r>
            <a:r>
              <a:rPr lang="es-CL" sz="1400" dirty="0" err="1" smtClean="0"/>
              <a:t>change</a:t>
            </a:r>
            <a:r>
              <a:rPr lang="es-CL" sz="1400" dirty="0" smtClean="0"/>
              <a:t> drivers) can </a:t>
            </a:r>
            <a:r>
              <a:rPr lang="es-CL" sz="1400" dirty="0" err="1" smtClean="0"/>
              <a:t>be</a:t>
            </a:r>
            <a:r>
              <a:rPr lang="es-CL" sz="1400" dirty="0" smtClean="0"/>
              <a:t> </a:t>
            </a:r>
            <a:r>
              <a:rPr lang="es-CL" sz="1400" dirty="0" err="1" smtClean="0"/>
              <a:t>monitored</a:t>
            </a:r>
            <a:r>
              <a:rPr lang="es-CL" sz="1400" dirty="0" smtClean="0"/>
              <a:t> </a:t>
            </a:r>
            <a:r>
              <a:rPr lang="es-CL" sz="1400" dirty="0" err="1" smtClean="0"/>
              <a:t>to</a:t>
            </a:r>
            <a:r>
              <a:rPr lang="es-CL" sz="1400" dirty="0" smtClean="0"/>
              <a:t> control eventual </a:t>
            </a:r>
            <a:r>
              <a:rPr lang="es-CL" sz="1400" dirty="0" err="1" smtClean="0"/>
              <a:t>changes</a:t>
            </a:r>
            <a:r>
              <a:rPr lang="es-CL" sz="1400" dirty="0" smtClean="0"/>
              <a:t>. </a:t>
            </a:r>
            <a:r>
              <a:rPr lang="es-CL" sz="1400" dirty="0" err="1" smtClean="0"/>
              <a:t>One</a:t>
            </a:r>
            <a:r>
              <a:rPr lang="es-CL" sz="1400" dirty="0" smtClean="0"/>
              <a:t> of </a:t>
            </a:r>
            <a:r>
              <a:rPr lang="es-CL" sz="1400" dirty="0" err="1" smtClean="0"/>
              <a:t>these</a:t>
            </a:r>
            <a:r>
              <a:rPr lang="es-CL" sz="1400" dirty="0" smtClean="0"/>
              <a:t> </a:t>
            </a:r>
            <a:r>
              <a:rPr lang="es-CL" sz="1400" dirty="0" err="1" smtClean="0"/>
              <a:t>is</a:t>
            </a:r>
            <a:r>
              <a:rPr lang="es-CL" sz="1400" dirty="0" smtClean="0"/>
              <a:t> </a:t>
            </a:r>
            <a:r>
              <a:rPr lang="es-CL" sz="1400" dirty="0" err="1" smtClean="0"/>
              <a:t>turbidity</a:t>
            </a:r>
            <a:r>
              <a:rPr lang="es-CL" sz="1400" dirty="0" smtClean="0"/>
              <a:t> - a </a:t>
            </a:r>
            <a:r>
              <a:rPr lang="es-CL" sz="1400" dirty="0" err="1" smtClean="0"/>
              <a:t>measurement</a:t>
            </a:r>
            <a:r>
              <a:rPr lang="es-CL" sz="1400" dirty="0" smtClean="0"/>
              <a:t> of </a:t>
            </a:r>
            <a:r>
              <a:rPr lang="es-CL" sz="1400" dirty="0" err="1" smtClean="0"/>
              <a:t>water</a:t>
            </a:r>
            <a:r>
              <a:rPr lang="es-CL" sz="1400" dirty="0" smtClean="0"/>
              <a:t> </a:t>
            </a:r>
            <a:r>
              <a:rPr lang="es-CL" sz="1400" dirty="0" err="1" smtClean="0"/>
              <a:t>clarity</a:t>
            </a:r>
            <a:r>
              <a:rPr lang="es-CL" sz="1400" dirty="0" smtClean="0"/>
              <a:t> </a:t>
            </a:r>
            <a:r>
              <a:rPr lang="es-CL" sz="1400" dirty="0" err="1" smtClean="0"/>
              <a:t>given</a:t>
            </a:r>
            <a:r>
              <a:rPr lang="es-CL" sz="1400" dirty="0" smtClean="0"/>
              <a:t> </a:t>
            </a:r>
            <a:r>
              <a:rPr lang="es-CL" sz="1400" dirty="0" err="1" smtClean="0"/>
              <a:t>by</a:t>
            </a:r>
            <a:r>
              <a:rPr lang="es-CL" sz="1400" dirty="0" smtClean="0"/>
              <a:t> </a:t>
            </a:r>
            <a:r>
              <a:rPr lang="es-CL" sz="1400" dirty="0" err="1" smtClean="0"/>
              <a:t>the</a:t>
            </a:r>
            <a:r>
              <a:rPr lang="es-CL" sz="1400" dirty="0" smtClean="0"/>
              <a:t> material suspended (</a:t>
            </a:r>
            <a:r>
              <a:rPr lang="es-CL" sz="1400" dirty="0" err="1" smtClean="0"/>
              <a:t>organic</a:t>
            </a:r>
            <a:r>
              <a:rPr lang="es-CL" sz="1400" dirty="0" smtClean="0"/>
              <a:t> </a:t>
            </a:r>
            <a:r>
              <a:rPr lang="es-CL" sz="1400" dirty="0" err="1" smtClean="0"/>
              <a:t>or</a:t>
            </a:r>
            <a:r>
              <a:rPr lang="es-CL" sz="1400" dirty="0" smtClean="0"/>
              <a:t> </a:t>
            </a:r>
            <a:r>
              <a:rPr lang="es-CL" sz="1400" dirty="0" err="1" smtClean="0"/>
              <a:t>inorganic</a:t>
            </a:r>
            <a:r>
              <a:rPr lang="es-CL" sz="1400" dirty="0" smtClean="0"/>
              <a:t>). </a:t>
            </a:r>
            <a:r>
              <a:rPr lang="es-CL" sz="1400" dirty="0" err="1" smtClean="0"/>
              <a:t>Higher</a:t>
            </a:r>
            <a:r>
              <a:rPr lang="es-CL" sz="1400" dirty="0" smtClean="0"/>
              <a:t> </a:t>
            </a:r>
            <a:r>
              <a:rPr lang="es-CL" sz="1400" dirty="0" err="1" smtClean="0"/>
              <a:t>turbidity</a:t>
            </a:r>
            <a:r>
              <a:rPr lang="es-CL" sz="1400" dirty="0" smtClean="0"/>
              <a:t> </a:t>
            </a:r>
            <a:r>
              <a:rPr lang="es-CL" sz="1400" dirty="0" err="1" smtClean="0"/>
              <a:t>mainly</a:t>
            </a:r>
            <a:r>
              <a:rPr lang="es-CL" sz="1400" dirty="0" smtClean="0"/>
              <a:t> </a:t>
            </a:r>
            <a:r>
              <a:rPr lang="es-CL" sz="1400" dirty="0" err="1" smtClean="0"/>
              <a:t>increases</a:t>
            </a:r>
            <a:r>
              <a:rPr lang="es-CL" sz="1400" dirty="0" smtClean="0"/>
              <a:t> </a:t>
            </a:r>
            <a:r>
              <a:rPr lang="es-CL" sz="1400" dirty="0" err="1" smtClean="0"/>
              <a:t>water</a:t>
            </a:r>
            <a:r>
              <a:rPr lang="es-CL" sz="1400" dirty="0" smtClean="0"/>
              <a:t> </a:t>
            </a:r>
            <a:r>
              <a:rPr lang="es-CL" sz="1400" dirty="0" err="1" smtClean="0"/>
              <a:t>temperature</a:t>
            </a:r>
            <a:r>
              <a:rPr lang="es-CL" sz="1400" dirty="0" smtClean="0"/>
              <a:t> and, in </a:t>
            </a:r>
            <a:r>
              <a:rPr lang="es-CL" sz="1400" dirty="0" err="1" smtClean="0"/>
              <a:t>turn</a:t>
            </a:r>
            <a:r>
              <a:rPr lang="es-CL" sz="1400" dirty="0" smtClean="0"/>
              <a:t>, reduces </a:t>
            </a:r>
            <a:r>
              <a:rPr lang="es-CL" sz="1400" dirty="0" err="1" smtClean="0"/>
              <a:t>both</a:t>
            </a:r>
            <a:r>
              <a:rPr lang="es-CL" sz="1400" dirty="0" smtClean="0"/>
              <a:t> </a:t>
            </a:r>
            <a:r>
              <a:rPr lang="es-CL" sz="1400" dirty="0" err="1" smtClean="0"/>
              <a:t>the</a:t>
            </a:r>
            <a:r>
              <a:rPr lang="es-CL" sz="1400" dirty="0" smtClean="0"/>
              <a:t> </a:t>
            </a:r>
            <a:r>
              <a:rPr lang="es-CL" sz="1400" dirty="0" err="1" smtClean="0"/>
              <a:t>dissolved</a:t>
            </a:r>
            <a:r>
              <a:rPr lang="es-CL" sz="1400" dirty="0" smtClean="0"/>
              <a:t> </a:t>
            </a:r>
            <a:r>
              <a:rPr lang="es-CL" sz="1400" dirty="0" err="1" smtClean="0"/>
              <a:t>oxygen</a:t>
            </a:r>
            <a:r>
              <a:rPr lang="es-CL" sz="1400" dirty="0" smtClean="0"/>
              <a:t> and </a:t>
            </a:r>
            <a:r>
              <a:rPr lang="es-CL" sz="1400" dirty="0" err="1" smtClean="0"/>
              <a:t>the</a:t>
            </a:r>
            <a:r>
              <a:rPr lang="es-CL" sz="1400" dirty="0" smtClean="0"/>
              <a:t> </a:t>
            </a:r>
            <a:r>
              <a:rPr lang="es-CL" sz="1400" dirty="0" err="1" smtClean="0"/>
              <a:t>amount</a:t>
            </a:r>
            <a:r>
              <a:rPr lang="es-CL" sz="1400" dirty="0" smtClean="0"/>
              <a:t> of light </a:t>
            </a:r>
            <a:r>
              <a:rPr lang="es-CL" sz="1400" dirty="0" err="1" smtClean="0"/>
              <a:t>penetrating</a:t>
            </a:r>
            <a:r>
              <a:rPr lang="es-CL" sz="1400" dirty="0" smtClean="0"/>
              <a:t> </a:t>
            </a:r>
            <a:r>
              <a:rPr lang="es-CL" sz="1400" dirty="0" err="1" smtClean="0"/>
              <a:t>the</a:t>
            </a:r>
            <a:r>
              <a:rPr lang="es-CL" sz="1400" dirty="0" smtClean="0"/>
              <a:t> </a:t>
            </a:r>
            <a:r>
              <a:rPr lang="es-CL" sz="1400" dirty="0" err="1" smtClean="0"/>
              <a:t>water</a:t>
            </a:r>
            <a:r>
              <a:rPr lang="es-CL" sz="1400" dirty="0" smtClean="0"/>
              <a:t>.     </a:t>
            </a:r>
            <a:endParaRPr lang="es-CL" sz="1400" dirty="0"/>
          </a:p>
        </p:txBody>
      </p:sp>
      <p:pic>
        <p:nvPicPr>
          <p:cNvPr id="9" name="8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44910" y="3789040"/>
            <a:ext cx="6267450" cy="648072"/>
          </a:xfrm>
          <a:prstGeom prst="rect">
            <a:avLst/>
          </a:prstGeom>
        </p:spPr>
      </p:pic>
      <p:sp>
        <p:nvSpPr>
          <p:cNvPr id="10" name="9 CuadroTexto"/>
          <p:cNvSpPr txBox="1"/>
          <p:nvPr/>
        </p:nvSpPr>
        <p:spPr>
          <a:xfrm>
            <a:off x="1840566" y="3933056"/>
            <a:ext cx="5826735" cy="502702"/>
          </a:xfrm>
          <a:prstGeom prst="rect">
            <a:avLst/>
          </a:prstGeom>
          <a:noFill/>
        </p:spPr>
        <p:txBody>
          <a:bodyPr wrap="square" rtlCol="0">
            <a:spAutoFit/>
          </a:bodyPr>
          <a:lstStyle/>
          <a:p>
            <a:r>
              <a:rPr lang="en-US" sz="2000" baseline="30000" dirty="0">
                <a:solidFill>
                  <a:srgbClr val="00CC99"/>
                </a:solidFill>
              </a:rPr>
              <a:t>Now students are encouraged to raise a hypothesis which must be tested with an experiment.</a:t>
            </a:r>
          </a:p>
        </p:txBody>
      </p:sp>
      <p:pic>
        <p:nvPicPr>
          <p:cNvPr id="11" name="10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44910" y="4723314"/>
            <a:ext cx="6267450" cy="865926"/>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30597" y="4581128"/>
            <a:ext cx="428625" cy="438150"/>
          </a:xfrm>
          <a:prstGeom prst="rect">
            <a:avLst/>
          </a:prstGeom>
        </p:spPr>
      </p:pic>
      <p:sp>
        <p:nvSpPr>
          <p:cNvPr id="14" name="13 CuadroTexto"/>
          <p:cNvSpPr txBox="1"/>
          <p:nvPr/>
        </p:nvSpPr>
        <p:spPr>
          <a:xfrm>
            <a:off x="1834653" y="4778568"/>
            <a:ext cx="5729266" cy="738664"/>
          </a:xfrm>
          <a:prstGeom prst="rect">
            <a:avLst/>
          </a:prstGeom>
          <a:noFill/>
        </p:spPr>
        <p:txBody>
          <a:bodyPr wrap="square" rtlCol="0">
            <a:spAutoFit/>
          </a:bodyPr>
          <a:lstStyle/>
          <a:p>
            <a:r>
              <a:rPr lang="en-US" sz="1400" b="1" dirty="0"/>
              <a:t>If you </a:t>
            </a:r>
            <a:r>
              <a:rPr lang="en-US" sz="1400" b="1" dirty="0" smtClean="0"/>
              <a:t>undertake a local monitoring of different hydro resources, including drinking water and natural sources of water.  Where will you find the best and worst values of turbidity? </a:t>
            </a:r>
            <a:endParaRPr lang="es-CL" sz="1400" dirty="0"/>
          </a:p>
        </p:txBody>
      </p:sp>
      <p:sp>
        <p:nvSpPr>
          <p:cNvPr id="15"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413091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09" y="2617457"/>
            <a:ext cx="7344816" cy="1387607"/>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Activity</a:t>
            </a:r>
            <a:r>
              <a:rPr lang="es-ES_tradnl" sz="2400" b="1" baseline="30000" dirty="0" smtClean="0">
                <a:solidFill>
                  <a:schemeClr val="bg1"/>
                </a:solidFill>
              </a:rPr>
              <a:t> </a:t>
            </a:r>
            <a:r>
              <a:rPr lang="es-ES_tradnl" sz="2400" b="1" baseline="30000" dirty="0" err="1">
                <a:solidFill>
                  <a:schemeClr val="bg1"/>
                </a:solidFill>
              </a:rPr>
              <a:t>description</a:t>
            </a: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0" name="9 CuadroTexto"/>
          <p:cNvSpPr txBox="1"/>
          <p:nvPr/>
        </p:nvSpPr>
        <p:spPr>
          <a:xfrm>
            <a:off x="1187624" y="2780928"/>
            <a:ext cx="6983964" cy="1077218"/>
          </a:xfrm>
          <a:prstGeom prst="rect">
            <a:avLst/>
          </a:prstGeom>
          <a:noFill/>
        </p:spPr>
        <p:txBody>
          <a:bodyPr wrap="square" rtlCol="0">
            <a:spAutoFit/>
          </a:bodyPr>
          <a:lstStyle/>
          <a:p>
            <a:pPr algn="just"/>
            <a:r>
              <a:rPr lang="en-US" sz="1600" dirty="0"/>
              <a:t>Students will </a:t>
            </a:r>
            <a:r>
              <a:rPr lang="en-US" sz="1600" dirty="0" smtClean="0"/>
              <a:t>measure the degree of water clarity in different natural and artificial water sources, evaluating </a:t>
            </a:r>
            <a:r>
              <a:rPr lang="es-CL" sz="1600" dirty="0" err="1" smtClean="0"/>
              <a:t>one</a:t>
            </a:r>
            <a:r>
              <a:rPr lang="es-CL" sz="1600" dirty="0" smtClean="0"/>
              <a:t> of </a:t>
            </a:r>
            <a:r>
              <a:rPr lang="es-CL" sz="1600" dirty="0" err="1" smtClean="0"/>
              <a:t>the</a:t>
            </a:r>
            <a:r>
              <a:rPr lang="es-CL" sz="1600" dirty="0" smtClean="0"/>
              <a:t> </a:t>
            </a:r>
            <a:r>
              <a:rPr lang="es-CL" sz="1600" dirty="0" err="1" smtClean="0"/>
              <a:t>most</a:t>
            </a:r>
            <a:r>
              <a:rPr lang="es-CL" sz="1600" dirty="0" smtClean="0"/>
              <a:t> </a:t>
            </a:r>
            <a:r>
              <a:rPr lang="es-CL" sz="1600" dirty="0" err="1" smtClean="0"/>
              <a:t>important</a:t>
            </a:r>
            <a:r>
              <a:rPr lang="es-CL" sz="1600" dirty="0" smtClean="0"/>
              <a:t> </a:t>
            </a:r>
            <a:r>
              <a:rPr lang="es-CL" sz="1600" dirty="0" err="1" smtClean="0"/>
              <a:t>environmental</a:t>
            </a:r>
            <a:r>
              <a:rPr lang="es-CL" sz="1600" dirty="0" smtClean="0"/>
              <a:t> drivers, </a:t>
            </a:r>
            <a:r>
              <a:rPr lang="es-CL" sz="1600" dirty="0" err="1" smtClean="0"/>
              <a:t>the</a:t>
            </a:r>
            <a:r>
              <a:rPr lang="es-CL" sz="1600" dirty="0" smtClean="0"/>
              <a:t> </a:t>
            </a:r>
            <a:r>
              <a:rPr lang="es-CL" sz="1600" dirty="0" err="1" smtClean="0"/>
              <a:t>amount</a:t>
            </a:r>
            <a:r>
              <a:rPr lang="es-CL" sz="1600" dirty="0" smtClean="0"/>
              <a:t> of </a:t>
            </a:r>
            <a:r>
              <a:rPr lang="es-CL" sz="1600" dirty="0" err="1" smtClean="0"/>
              <a:t>sediments</a:t>
            </a:r>
            <a:r>
              <a:rPr lang="es-CL" sz="1600" dirty="0" smtClean="0"/>
              <a:t> </a:t>
            </a:r>
            <a:r>
              <a:rPr lang="es-CL" sz="1600" dirty="0" err="1" smtClean="0"/>
              <a:t>or</a:t>
            </a:r>
            <a:r>
              <a:rPr lang="es-CL" sz="1600" dirty="0" smtClean="0"/>
              <a:t> </a:t>
            </a:r>
            <a:r>
              <a:rPr lang="es-CL" sz="1600" dirty="0" err="1" smtClean="0"/>
              <a:t>turbidity</a:t>
            </a:r>
            <a:r>
              <a:rPr lang="es-CL" sz="1600" dirty="0" smtClean="0"/>
              <a:t>. </a:t>
            </a:r>
            <a:r>
              <a:rPr lang="es-CL" sz="1600" dirty="0" err="1" smtClean="0"/>
              <a:t>They</a:t>
            </a:r>
            <a:r>
              <a:rPr lang="es-CL" sz="1600" dirty="0" smtClean="0"/>
              <a:t> </a:t>
            </a:r>
            <a:r>
              <a:rPr lang="es-CL" sz="1600" dirty="0" err="1" smtClean="0"/>
              <a:t>will</a:t>
            </a:r>
            <a:r>
              <a:rPr lang="es-CL" sz="1600" dirty="0" smtClean="0"/>
              <a:t> use </a:t>
            </a:r>
            <a:r>
              <a:rPr lang="es-CL" sz="1600" dirty="0" err="1" smtClean="0"/>
              <a:t>the</a:t>
            </a:r>
            <a:r>
              <a:rPr lang="es-CL" sz="1600" dirty="0" smtClean="0"/>
              <a:t> </a:t>
            </a:r>
            <a:r>
              <a:rPr lang="es-CL" sz="1600" dirty="0" err="1" smtClean="0"/>
              <a:t>Labdisc</a:t>
            </a:r>
            <a:r>
              <a:rPr lang="es-CL" sz="1600" dirty="0" smtClean="0"/>
              <a:t> </a:t>
            </a:r>
            <a:r>
              <a:rPr lang="es-CL" sz="1600" dirty="0" err="1" smtClean="0"/>
              <a:t>turbidity</a:t>
            </a:r>
            <a:r>
              <a:rPr lang="es-CL" sz="1600" dirty="0" smtClean="0"/>
              <a:t> sensor </a:t>
            </a:r>
            <a:r>
              <a:rPr lang="es-CL" sz="1600" dirty="0" err="1" smtClean="0"/>
              <a:t>to</a:t>
            </a:r>
            <a:r>
              <a:rPr lang="es-CL" sz="1600" dirty="0" smtClean="0"/>
              <a:t> </a:t>
            </a:r>
            <a:r>
              <a:rPr lang="es-CL" sz="1600" dirty="0" err="1" smtClean="0"/>
              <a:t>measure</a:t>
            </a:r>
            <a:r>
              <a:rPr lang="es-CL" sz="1600" dirty="0" smtClean="0"/>
              <a:t> </a:t>
            </a:r>
            <a:r>
              <a:rPr lang="es-CL" sz="1600" dirty="0" err="1" smtClean="0"/>
              <a:t>this</a:t>
            </a:r>
            <a:r>
              <a:rPr lang="es-CL" sz="1600" dirty="0" smtClean="0"/>
              <a:t> variable in </a:t>
            </a:r>
            <a:r>
              <a:rPr lang="es-CL" sz="1600" dirty="0" err="1" smtClean="0"/>
              <a:t>the</a:t>
            </a:r>
            <a:r>
              <a:rPr lang="es-CL" sz="1600" dirty="0" smtClean="0"/>
              <a:t> </a:t>
            </a:r>
            <a:r>
              <a:rPr lang="es-CL" sz="1600" dirty="0" err="1" smtClean="0"/>
              <a:t>field</a:t>
            </a:r>
            <a:r>
              <a:rPr lang="es-CL" sz="1600" dirty="0" smtClean="0"/>
              <a:t>.</a:t>
            </a:r>
            <a:endParaRPr lang="es-CL" sz="1600" dirty="0"/>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2615786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1403648" y="2638653"/>
            <a:ext cx="1656184" cy="646331"/>
          </a:xfrm>
          <a:prstGeom prst="rect">
            <a:avLst/>
          </a:prstGeom>
          <a:noFill/>
        </p:spPr>
        <p:txBody>
          <a:bodyPr wrap="square" rtlCol="0">
            <a:spAutoFit/>
          </a:bodyPr>
          <a:lstStyle/>
          <a:p>
            <a:pPr lvl="0"/>
            <a:r>
              <a:rPr lang="en-US" dirty="0" err="1" smtClean="0"/>
              <a:t>Labdisc</a:t>
            </a:r>
            <a:r>
              <a:rPr lang="en-US" dirty="0" smtClean="0"/>
              <a:t> </a:t>
            </a:r>
            <a:r>
              <a:rPr lang="en-US" dirty="0" err="1" smtClean="0"/>
              <a:t>Enviro</a:t>
            </a:r>
            <a:endParaRPr lang="es-CL" dirty="0"/>
          </a:p>
          <a:p>
            <a:endParaRPr lang="es-CL" dirty="0"/>
          </a:p>
        </p:txBody>
      </p:sp>
      <p:sp>
        <p:nvSpPr>
          <p:cNvPr id="11"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Resources</a:t>
            </a:r>
            <a:r>
              <a:rPr lang="es-ES_tradnl" sz="2400" b="1" baseline="30000" dirty="0" smtClean="0">
                <a:solidFill>
                  <a:schemeClr val="bg1"/>
                </a:solidFill>
              </a:rPr>
              <a:t> and </a:t>
            </a:r>
            <a:r>
              <a:rPr lang="es-ES_tradnl" sz="2400" b="1" baseline="30000" dirty="0" err="1">
                <a:solidFill>
                  <a:schemeClr val="bg1"/>
                </a:solidFill>
              </a:rPr>
              <a:t>materials</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sp>
        <p:nvSpPr>
          <p:cNvPr id="14" name="13 Elipse"/>
          <p:cNvSpPr/>
          <p:nvPr/>
        </p:nvSpPr>
        <p:spPr>
          <a:xfrm>
            <a:off x="1217529" y="2739698"/>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26" name="25 CuadroTexto"/>
          <p:cNvSpPr txBox="1"/>
          <p:nvPr/>
        </p:nvSpPr>
        <p:spPr>
          <a:xfrm>
            <a:off x="1187624" y="2689175"/>
            <a:ext cx="276038" cy="307777"/>
          </a:xfrm>
          <a:prstGeom prst="rect">
            <a:avLst/>
          </a:prstGeom>
          <a:noFill/>
        </p:spPr>
        <p:txBody>
          <a:bodyPr wrap="none" rtlCol="0">
            <a:spAutoFit/>
          </a:bodyPr>
          <a:lstStyle/>
          <a:p>
            <a:r>
              <a:rPr lang="es-CL" sz="1400" dirty="0" smtClean="0"/>
              <a:t>1</a:t>
            </a:r>
          </a:p>
        </p:txBody>
      </p:sp>
      <p:pic>
        <p:nvPicPr>
          <p:cNvPr id="23" name="22 Imagen" descr="labdisc enviro.jpg"/>
          <p:cNvPicPr>
            <a:picLocks noChangeAspect="1"/>
          </p:cNvPicPr>
          <p:nvPr/>
        </p:nvPicPr>
        <p:blipFill>
          <a:blip r:embed="rId3" cstate="print"/>
          <a:stretch>
            <a:fillRect/>
          </a:stretch>
        </p:blipFill>
        <p:spPr>
          <a:xfrm>
            <a:off x="4139952" y="3068960"/>
            <a:ext cx="2611192" cy="2088232"/>
          </a:xfrm>
          <a:prstGeom prst="rect">
            <a:avLst/>
          </a:prstGeom>
        </p:spPr>
      </p:pic>
      <p:sp>
        <p:nvSpPr>
          <p:cNvPr id="2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25" name="24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3484260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err="1" smtClean="0">
                <a:solidFill>
                  <a:schemeClr val="bg1"/>
                </a:solidFill>
              </a:rPr>
              <a:t>Using</a:t>
            </a:r>
            <a:r>
              <a:rPr lang="es-ES_tradnl" sz="2400" b="1" baseline="30000" dirty="0" smtClean="0">
                <a:solidFill>
                  <a:schemeClr val="bg1"/>
                </a:solidFill>
              </a:rPr>
              <a:t> </a:t>
            </a:r>
            <a:r>
              <a:rPr lang="es-ES_tradnl" sz="2400" b="1" baseline="30000" dirty="0" err="1">
                <a:solidFill>
                  <a:schemeClr val="bg1"/>
                </a:solidFill>
              </a:rPr>
              <a:t>the</a:t>
            </a:r>
            <a:r>
              <a:rPr lang="es-ES_tradnl" sz="2400" b="1" baseline="30000" dirty="0">
                <a:solidFill>
                  <a:schemeClr val="bg1"/>
                </a:solidFill>
              </a:rPr>
              <a:t> </a:t>
            </a:r>
            <a:r>
              <a:rPr lang="es-ES_tradnl" sz="2400" b="1" baseline="30000" dirty="0" err="1">
                <a:solidFill>
                  <a:schemeClr val="bg1"/>
                </a:solidFill>
              </a:rPr>
              <a:t>Labdisc</a:t>
            </a:r>
            <a:endParaRPr lang="es-ES_tradnl" sz="2400" b="1" baseline="30000" dirty="0">
              <a:solidFill>
                <a:schemeClr val="bg1"/>
              </a:solidFill>
            </a:endParaRPr>
          </a:p>
          <a:p>
            <a:pPr marL="0" indent="0">
              <a:buNone/>
            </a:pPr>
            <a:endParaRPr lang="es-ES_tradnl" sz="2400" b="1" baseline="30000" dirty="0">
              <a:solidFill>
                <a:schemeClr val="bg1"/>
              </a:solidFill>
            </a:endParaRPr>
          </a:p>
          <a:p>
            <a:pPr marL="0" indent="0">
              <a:buNone/>
            </a:pPr>
            <a:endParaRPr lang="es-ES_tradnl" sz="2400" b="1" baseline="30000" dirty="0">
              <a:solidFill>
                <a:schemeClr val="bg1"/>
              </a:solidFill>
              <a:latin typeface="+mj-lt"/>
            </a:endParaRPr>
          </a:p>
          <a:p>
            <a:pPr marL="0" indent="0">
              <a:buNone/>
            </a:pPr>
            <a:endParaRPr lang="es-ES_tradnl" sz="2000" b="1" baseline="30000" dirty="0">
              <a:solidFill>
                <a:schemeClr val="bg1"/>
              </a:solidFill>
              <a:latin typeface="Frutiger 45 Light"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2204864"/>
            <a:ext cx="2800350" cy="323850"/>
          </a:xfrm>
          <a:prstGeom prst="rect">
            <a:avLst/>
          </a:prstGeom>
        </p:spPr>
      </p:pic>
      <p:sp>
        <p:nvSpPr>
          <p:cNvPr id="14" name="2 Subtítulo"/>
          <p:cNvSpPr txBox="1">
            <a:spLocks/>
          </p:cNvSpPr>
          <p:nvPr/>
        </p:nvSpPr>
        <p:spPr>
          <a:xfrm>
            <a:off x="1187624" y="2276872"/>
            <a:ext cx="2826427"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2400" b="1" baseline="30000" dirty="0" smtClean="0">
                <a:solidFill>
                  <a:schemeClr val="bg1"/>
                </a:solidFill>
                <a:latin typeface="+mj-lt"/>
              </a:rPr>
              <a:t>a. </a:t>
            </a:r>
            <a:r>
              <a:rPr lang="es-ES_tradnl" sz="2400" b="1" baseline="30000" dirty="0" err="1" smtClean="0">
                <a:solidFill>
                  <a:schemeClr val="bg1"/>
                </a:solidFill>
              </a:rPr>
              <a:t>Labdisc</a:t>
            </a:r>
            <a:r>
              <a:rPr lang="es-ES_tradnl" sz="2400" b="1" baseline="30000" dirty="0" smtClean="0">
                <a:solidFill>
                  <a:schemeClr val="bg1"/>
                </a:solidFill>
              </a:rPr>
              <a:t> </a:t>
            </a:r>
            <a:r>
              <a:rPr lang="es-ES_tradnl" sz="2400" b="1" baseline="30000" dirty="0" err="1" smtClean="0">
                <a:solidFill>
                  <a:schemeClr val="bg1"/>
                </a:solidFill>
              </a:rPr>
              <a:t>configuration</a:t>
            </a:r>
            <a:endParaRPr lang="es-ES_tradnl" sz="2400" b="1" baseline="30000" dirty="0">
              <a:solidFill>
                <a:schemeClr val="bg1"/>
              </a:solidFill>
            </a:endParaRPr>
          </a:p>
        </p:txBody>
      </p:sp>
      <p:sp>
        <p:nvSpPr>
          <p:cNvPr id="21" name="20 CuadroTexto"/>
          <p:cNvSpPr txBox="1"/>
          <p:nvPr/>
        </p:nvSpPr>
        <p:spPr>
          <a:xfrm>
            <a:off x="1187624" y="2492896"/>
            <a:ext cx="6624736" cy="523220"/>
          </a:xfrm>
          <a:prstGeom prst="rect">
            <a:avLst/>
          </a:prstGeom>
          <a:noFill/>
        </p:spPr>
        <p:txBody>
          <a:bodyPr wrap="square" rtlCol="0">
            <a:spAutoFit/>
          </a:bodyPr>
          <a:lstStyle/>
          <a:p>
            <a:r>
              <a:rPr lang="en-US" sz="1400" dirty="0"/>
              <a:t>To collect measurements with the </a:t>
            </a:r>
            <a:r>
              <a:rPr lang="en-US" sz="1400" dirty="0" smtClean="0"/>
              <a:t>turbidity </a:t>
            </a:r>
            <a:r>
              <a:rPr lang="en-US" sz="1400" dirty="0"/>
              <a:t>sensor, the </a:t>
            </a:r>
            <a:r>
              <a:rPr lang="en-US" sz="1400" dirty="0" err="1"/>
              <a:t>Labdisc</a:t>
            </a:r>
            <a:r>
              <a:rPr lang="en-US" sz="1400" dirty="0"/>
              <a:t> </a:t>
            </a:r>
            <a:r>
              <a:rPr lang="en-US" sz="1400" dirty="0" smtClean="0"/>
              <a:t>must </a:t>
            </a:r>
            <a:r>
              <a:rPr lang="en-US" sz="1400" dirty="0"/>
              <a:t>be configured following these steps: </a:t>
            </a:r>
            <a:endParaRPr lang="en-US" sz="1500" dirty="0" smtClean="0"/>
          </a:p>
        </p:txBody>
      </p:sp>
      <p:sp>
        <p:nvSpPr>
          <p:cNvPr id="22" name="21 CuadroTexto"/>
          <p:cNvSpPr txBox="1"/>
          <p:nvPr/>
        </p:nvSpPr>
        <p:spPr>
          <a:xfrm>
            <a:off x="1187624" y="3068960"/>
            <a:ext cx="6624736" cy="307777"/>
          </a:xfrm>
          <a:prstGeom prst="rect">
            <a:avLst/>
          </a:prstGeom>
          <a:noFill/>
        </p:spPr>
        <p:txBody>
          <a:bodyPr wrap="square" rtlCol="0">
            <a:spAutoFit/>
          </a:bodyPr>
          <a:lstStyle/>
          <a:p>
            <a:r>
              <a:rPr lang="en-US" sz="1400" dirty="0"/>
              <a:t>Turn on the </a:t>
            </a:r>
            <a:r>
              <a:rPr lang="en-US" sz="1400" dirty="0" err="1"/>
              <a:t>Labdisc</a:t>
            </a:r>
            <a:r>
              <a:rPr lang="en-US" sz="1400" dirty="0"/>
              <a:t> pressing </a:t>
            </a:r>
            <a:r>
              <a:rPr lang="en-US" sz="1400" dirty="0" smtClean="0"/>
              <a:t>               .</a:t>
            </a:r>
            <a:endParaRPr lang="en-US" sz="1500" dirty="0" smtClean="0"/>
          </a:p>
        </p:txBody>
      </p:sp>
      <p:pic>
        <p:nvPicPr>
          <p:cNvPr id="23"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65004" y="3104156"/>
            <a:ext cx="558924" cy="279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4" name="23 CuadroTexto"/>
          <p:cNvSpPr txBox="1"/>
          <p:nvPr/>
        </p:nvSpPr>
        <p:spPr>
          <a:xfrm>
            <a:off x="1187624" y="3475618"/>
            <a:ext cx="6624736" cy="307777"/>
          </a:xfrm>
          <a:prstGeom prst="rect">
            <a:avLst/>
          </a:prstGeom>
          <a:noFill/>
        </p:spPr>
        <p:txBody>
          <a:bodyPr wrap="square" rtlCol="0">
            <a:spAutoFit/>
          </a:bodyPr>
          <a:lstStyle/>
          <a:p>
            <a:r>
              <a:rPr lang="es-CL" sz="1400" dirty="0" err="1"/>
              <a:t>Press</a:t>
            </a:r>
            <a:r>
              <a:rPr lang="es-CL" sz="1400" dirty="0"/>
              <a:t> </a:t>
            </a:r>
            <a:r>
              <a:rPr lang="es-CL" sz="1400" dirty="0" smtClean="0"/>
              <a:t>                </a:t>
            </a:r>
            <a:r>
              <a:rPr lang="en-US" sz="1400" dirty="0" smtClean="0"/>
              <a:t>and </a:t>
            </a:r>
            <a:r>
              <a:rPr lang="en-US" sz="1400" dirty="0"/>
              <a:t>select “SETUP” by pressing </a:t>
            </a:r>
            <a:r>
              <a:rPr lang="en-US" sz="1400" dirty="0" smtClean="0"/>
              <a:t>                 .</a:t>
            </a:r>
            <a:endParaRPr lang="en-US" sz="1500" dirty="0" smtClean="0"/>
          </a:p>
        </p:txBody>
      </p:sp>
      <p:sp>
        <p:nvSpPr>
          <p:cNvPr id="25" name="24 CuadroTexto"/>
          <p:cNvSpPr txBox="1"/>
          <p:nvPr/>
        </p:nvSpPr>
        <p:spPr>
          <a:xfrm>
            <a:off x="1187624" y="3898606"/>
            <a:ext cx="7200800" cy="307777"/>
          </a:xfrm>
          <a:prstGeom prst="rect">
            <a:avLst/>
          </a:prstGeom>
          <a:noFill/>
        </p:spPr>
        <p:txBody>
          <a:bodyPr wrap="square" rtlCol="0">
            <a:spAutoFit/>
          </a:bodyPr>
          <a:lstStyle/>
          <a:p>
            <a:r>
              <a:rPr lang="en-US" sz="1400" dirty="0"/>
              <a:t>Now select the option “SET SENSORS” </a:t>
            </a:r>
            <a:r>
              <a:rPr lang="en-US" sz="1400" dirty="0" smtClean="0"/>
              <a:t>with                 , and choose “turbidity”. Then press               .                </a:t>
            </a:r>
            <a:endParaRPr lang="en-US" sz="1500" dirty="0"/>
          </a:p>
        </p:txBody>
      </p:sp>
      <p:sp>
        <p:nvSpPr>
          <p:cNvPr id="27" name="26 CuadroTexto"/>
          <p:cNvSpPr txBox="1"/>
          <p:nvPr/>
        </p:nvSpPr>
        <p:spPr>
          <a:xfrm>
            <a:off x="1187624" y="4365104"/>
            <a:ext cx="6624736" cy="523220"/>
          </a:xfrm>
          <a:prstGeom prst="rect">
            <a:avLst/>
          </a:prstGeom>
          <a:noFill/>
        </p:spPr>
        <p:txBody>
          <a:bodyPr wrap="square" rtlCol="0">
            <a:spAutoFit/>
          </a:bodyPr>
          <a:lstStyle/>
          <a:p>
            <a:r>
              <a:rPr lang="en-US" sz="1400" dirty="0"/>
              <a:t>Once you have done that, you will be back at the setup, </a:t>
            </a:r>
            <a:r>
              <a:rPr lang="en-US" sz="1400" dirty="0" smtClean="0"/>
              <a:t>press                    </a:t>
            </a:r>
            <a:r>
              <a:rPr lang="en-US" sz="1400" dirty="0"/>
              <a:t>one time and select “SAMPLING RATE” </a:t>
            </a:r>
            <a:r>
              <a:rPr lang="en-US" sz="1400" dirty="0" smtClean="0"/>
              <a:t>with                   . Now, choose “MANUAL”.</a:t>
            </a:r>
            <a:endParaRPr lang="en-US" sz="1500" dirty="0" smtClean="0"/>
          </a:p>
        </p:txBody>
      </p:sp>
      <p:pic>
        <p:nvPicPr>
          <p:cNvPr id="29"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07801" y="3476613"/>
            <a:ext cx="610812" cy="2935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1"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44008" y="3487600"/>
            <a:ext cx="610812" cy="301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3"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441700" y="3914003"/>
            <a:ext cx="610812" cy="301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68344" y="3933056"/>
            <a:ext cx="558924" cy="279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5"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9140" y="4636865"/>
            <a:ext cx="610812" cy="301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6" name="Picture 6"/>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971600" y="3097868"/>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 name="Picture 7"/>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971600" y="3501008"/>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8" name="Picture 8"/>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971600" y="3935338"/>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9" name="Picture 9"/>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971600" y="4381486"/>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 name="Picture 10"/>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971600" y="5015458"/>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 name="Picture 11"/>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971600" y="5591522"/>
            <a:ext cx="28575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96136" y="4365104"/>
            <a:ext cx="610812" cy="2935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0" name="49 CuadroTexto"/>
          <p:cNvSpPr txBox="1"/>
          <p:nvPr/>
        </p:nvSpPr>
        <p:spPr>
          <a:xfrm>
            <a:off x="1210151" y="4993431"/>
            <a:ext cx="6624736" cy="523220"/>
          </a:xfrm>
          <a:prstGeom prst="rect">
            <a:avLst/>
          </a:prstGeom>
          <a:noFill/>
        </p:spPr>
        <p:txBody>
          <a:bodyPr wrap="square" rtlCol="0">
            <a:spAutoFit/>
          </a:bodyPr>
          <a:lstStyle/>
          <a:p>
            <a:r>
              <a:rPr lang="en-US" sz="1400" dirty="0"/>
              <a:t>To go back to the measurements press </a:t>
            </a:r>
            <a:r>
              <a:rPr lang="en-US" sz="1400" dirty="0" smtClean="0"/>
              <a:t>                three </a:t>
            </a:r>
            <a:r>
              <a:rPr lang="en-US" sz="1400" dirty="0"/>
              <a:t>times</a:t>
            </a:r>
            <a:r>
              <a:rPr lang="en-US" sz="1400" dirty="0" smtClean="0"/>
              <a:t>. Start measuring with    </a:t>
            </a:r>
            <a:r>
              <a:rPr lang="es-CL" sz="1400" dirty="0" smtClean="0"/>
              <a:t>       </a:t>
            </a:r>
            <a:r>
              <a:rPr lang="en-US" sz="1400" dirty="0" smtClean="0"/>
              <a:t>and press                    every time you want to record a data. </a:t>
            </a:r>
            <a:endParaRPr lang="en-US" sz="1500" dirty="0" smtClean="0"/>
          </a:p>
        </p:txBody>
      </p:sp>
      <p:pic>
        <p:nvPicPr>
          <p:cNvPr id="51"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39952" y="4941168"/>
            <a:ext cx="558924" cy="279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36296" y="5013176"/>
            <a:ext cx="610812" cy="301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123728" y="5229200"/>
            <a:ext cx="610812" cy="2935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5" name="54 CuadroTexto"/>
          <p:cNvSpPr txBox="1"/>
          <p:nvPr/>
        </p:nvSpPr>
        <p:spPr>
          <a:xfrm>
            <a:off x="1187624" y="5570076"/>
            <a:ext cx="6624736" cy="523220"/>
          </a:xfrm>
          <a:prstGeom prst="rect">
            <a:avLst/>
          </a:prstGeom>
          <a:noFill/>
        </p:spPr>
        <p:txBody>
          <a:bodyPr wrap="square" rtlCol="0">
            <a:spAutoFit/>
          </a:bodyPr>
          <a:lstStyle/>
          <a:p>
            <a:r>
              <a:rPr lang="en-US" sz="1400" dirty="0" smtClean="0"/>
              <a:t>Once you are finished measuring stop the </a:t>
            </a:r>
            <a:r>
              <a:rPr lang="en-US" sz="1400" dirty="0" err="1" smtClean="0"/>
              <a:t>Labdisc</a:t>
            </a:r>
            <a:r>
              <a:rPr lang="en-US" sz="1400" dirty="0" smtClean="0"/>
              <a:t> by pressing                  (you will see the instruction “Press SCROLL key to STOP”) and press                  . </a:t>
            </a:r>
            <a:endParaRPr lang="en-US" sz="1500" dirty="0" smtClean="0"/>
          </a:p>
        </p:txBody>
      </p:sp>
      <p:pic>
        <p:nvPicPr>
          <p:cNvPr id="56"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796136" y="5589240"/>
            <a:ext cx="610812" cy="301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932040" y="5871797"/>
            <a:ext cx="610812" cy="2935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_tradnl" sz="3000" b="1" baseline="30000" dirty="0" err="1" smtClean="0">
                <a:solidFill>
                  <a:schemeClr val="bg1"/>
                </a:solidFill>
                <a:latin typeface="+mj-lt"/>
                <a:cs typeface="Calibri" pitchFamily="34" charset="0"/>
              </a:rPr>
              <a:t>Water</a:t>
            </a:r>
            <a:r>
              <a:rPr lang="es-ES_tradnl" sz="3000" b="1" baseline="30000" dirty="0" smtClean="0">
                <a:solidFill>
                  <a:schemeClr val="bg1"/>
                </a:solidFill>
                <a:latin typeface="+mj-lt"/>
                <a:cs typeface="Calibri" pitchFamily="34" charset="0"/>
              </a:rPr>
              <a:t> </a:t>
            </a:r>
            <a:r>
              <a:rPr lang="es-ES_tradnl" sz="3000" b="1" baseline="30000" dirty="0" err="1" smtClean="0">
                <a:solidFill>
                  <a:schemeClr val="bg1"/>
                </a:solidFill>
                <a:latin typeface="+mj-lt"/>
                <a:cs typeface="Calibri" pitchFamily="34" charset="0"/>
              </a:rPr>
              <a:t>Quality</a:t>
            </a:r>
            <a:endParaRPr lang="es-ES_tradnl" sz="3000" b="1" baseline="30000" dirty="0">
              <a:solidFill>
                <a:schemeClr val="bg1"/>
              </a:solidFill>
              <a:latin typeface="+mj-lt"/>
              <a:cs typeface="Calibri" pitchFamily="34" charset="0"/>
            </a:endParaRPr>
          </a:p>
        </p:txBody>
      </p:sp>
      <p:sp>
        <p:nvSpPr>
          <p:cNvPr id="45" name="44 CuadroTexto"/>
          <p:cNvSpPr txBox="1"/>
          <p:nvPr/>
        </p:nvSpPr>
        <p:spPr>
          <a:xfrm>
            <a:off x="5652120" y="1389722"/>
            <a:ext cx="3333970" cy="415498"/>
          </a:xfrm>
          <a:prstGeom prst="rect">
            <a:avLst/>
          </a:prstGeom>
          <a:noFill/>
        </p:spPr>
        <p:txBody>
          <a:bodyPr wrap="square" rtlCol="0" anchor="b">
            <a:spAutoFit/>
          </a:bodyPr>
          <a:lstStyle/>
          <a:p>
            <a:r>
              <a:rPr lang="en-US" sz="1050" dirty="0" smtClean="0">
                <a:solidFill>
                  <a:schemeClr val="bg1">
                    <a:lumMod val="50000"/>
                  </a:schemeClr>
                </a:solidFill>
              </a:rPr>
              <a:t>Measuring and comparing the turbidity of different water sources. </a:t>
            </a:r>
            <a:endParaRPr lang="es-CL" sz="1050" dirty="0">
              <a:solidFill>
                <a:schemeClr val="bg1">
                  <a:lumMod val="50000"/>
                </a:schemeClr>
              </a:solidFill>
            </a:endParaRPr>
          </a:p>
        </p:txBody>
      </p:sp>
    </p:spTree>
    <p:extLst>
      <p:ext uri="{BB962C8B-B14F-4D97-AF65-F5344CB8AC3E}">
        <p14:creationId xmlns:p14="http://schemas.microsoft.com/office/powerpoint/2010/main" xmlns="" val="1242324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3759</TotalTime>
  <Words>1384</Words>
  <Application>Microsoft Office PowerPoint</Application>
  <PresentationFormat>On-screen Show (4:3)</PresentationFormat>
  <Paragraphs>120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Tema de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rebecca</cp:lastModifiedBy>
  <cp:revision>137</cp:revision>
  <dcterms:created xsi:type="dcterms:W3CDTF">2012-09-11T15:34:37Z</dcterms:created>
  <dcterms:modified xsi:type="dcterms:W3CDTF">2013-05-30T18:19:45Z</dcterms:modified>
</cp:coreProperties>
</file>